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7" r:id="rId3"/>
    <p:sldId id="257" r:id="rId4"/>
    <p:sldId id="279" r:id="rId5"/>
    <p:sldId id="258" r:id="rId6"/>
    <p:sldId id="280" r:id="rId7"/>
    <p:sldId id="278" r:id="rId8"/>
    <p:sldId id="281" r:id="rId9"/>
    <p:sldId id="259" r:id="rId10"/>
    <p:sldId id="260" r:id="rId11"/>
    <p:sldId id="261" r:id="rId12"/>
    <p:sldId id="262" r:id="rId13"/>
    <p:sldId id="263" r:id="rId14"/>
    <p:sldId id="264" r:id="rId15"/>
    <p:sldId id="265" r:id="rId16"/>
    <p:sldId id="266" r:id="rId17"/>
    <p:sldId id="282" r:id="rId18"/>
    <p:sldId id="269" r:id="rId19"/>
    <p:sldId id="270" r:id="rId20"/>
    <p:sldId id="271" r:id="rId21"/>
    <p:sldId id="272" r:id="rId22"/>
    <p:sldId id="273" r:id="rId23"/>
    <p:sldId id="274" r:id="rId24"/>
    <p:sldId id="275" r:id="rId25"/>
    <p:sldId id="283" r:id="rId26"/>
    <p:sldId id="276" r:id="rId27"/>
    <p:sldId id="277"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882"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05A7B-215F-4E02-AAE4-0544462749D4}" type="datetimeFigureOut">
              <a:rPr lang="en-US" smtClean="0"/>
              <a:pPr/>
              <a:t>10/24/2016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7CABE-FF46-4957-A7BC-AF4388C3273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9A19347-10B6-486E-817F-71813D1C1531}" type="datetime8">
              <a:rPr lang="en-US" smtClean="0"/>
              <a:t>10/24/2016 10:35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0C32A1-C0BF-4AAB-AB2B-F0D45CBB00C9}" type="datetime8">
              <a:rPr lang="en-US" smtClean="0"/>
              <a:t>10/24/2016 10:35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F2F5DC-D7AF-4E3F-BAF9-DF1774E9B97C}" type="datetime8">
              <a:rPr lang="en-US" smtClean="0"/>
              <a:t>10/24/2016 10:35 AM</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F6B128-C7B0-4542-885C-9E95E6B7DA76}" type="datetime8">
              <a:rPr lang="en-US" smtClean="0"/>
              <a:t>10/24/2016 10:35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F985CE-8E7D-474B-BBEF-065EFFB42E77}" type="datetime8">
              <a:rPr lang="en-US" smtClean="0"/>
              <a:t>10/24/2016 10:35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7DBDF5-0BEC-4811-B57D-B9C6EAED9288}" type="datetime8">
              <a:rPr lang="en-US" smtClean="0"/>
              <a:t>10/24/2016 10:35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2A5FCC-DAD0-4B58-AA6F-91698C20A6AF}" type="datetime8">
              <a:rPr lang="en-US" smtClean="0"/>
              <a:t>10/24/2016 10:35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FE0243-D2C8-4ABF-AA35-B3AFD5D8C6FF}" type="datetime8">
              <a:rPr lang="en-US" smtClean="0"/>
              <a:t>10/24/2016 10:35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D24F7-2CFA-469D-A7C9-C299ED20206E}" type="datetime8">
              <a:rPr lang="en-US" smtClean="0"/>
              <a:t>10/24/2016 10:35 AM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4A8690-1D36-4BDF-B35B-3B316FD8EDC8}" type="datetime8">
              <a:rPr lang="en-US" smtClean="0"/>
              <a:t>10/24/2016 10:35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44B5152-AD1D-4A71-B4BC-EF807A16ACD5}" type="datetime8">
              <a:rPr lang="en-US" smtClean="0"/>
              <a:t>10/24/2016 10:35 AM</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126AFD-0302-4EB5-9869-8F1EEB4B061C}" type="datetime8">
              <a:rPr lang="en-US" smtClean="0"/>
              <a:t>10/24/2016 10:35 AM</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4191000" cy="835152"/>
          </a:xfrm>
        </p:spPr>
        <p:txBody>
          <a:bodyPr/>
          <a:lstStyle/>
          <a:p>
            <a:r>
              <a:rPr lang="en-IN" dirty="0" smtClean="0"/>
              <a:t>Brachial Plexus</a:t>
            </a:r>
            <a:endParaRPr lang="en-IN" dirty="0"/>
          </a:p>
        </p:txBody>
      </p:sp>
      <p:sp>
        <p:nvSpPr>
          <p:cNvPr id="3" name="Subtitle 2"/>
          <p:cNvSpPr>
            <a:spLocks noGrp="1"/>
          </p:cNvSpPr>
          <p:nvPr>
            <p:ph type="subTitle" idx="1"/>
          </p:nvPr>
        </p:nvSpPr>
        <p:spPr>
          <a:xfrm>
            <a:off x="457200" y="5181600"/>
            <a:ext cx="8077200" cy="1143000"/>
          </a:xfrm>
        </p:spPr>
        <p:txBody>
          <a:bodyPr/>
          <a:lstStyle/>
          <a:p>
            <a:r>
              <a:rPr lang="en-IN" b="1" dirty="0" smtClean="0"/>
              <a:t>Dr Anita </a:t>
            </a:r>
            <a:r>
              <a:rPr lang="en-IN" b="1" dirty="0" err="1" smtClean="0"/>
              <a:t>Rani</a:t>
            </a:r>
            <a:endParaRPr lang="en-IN" b="1" dirty="0" smtClean="0"/>
          </a:p>
          <a:p>
            <a:r>
              <a:rPr lang="en-IN" b="1" dirty="0" smtClean="0"/>
              <a:t>24</a:t>
            </a:r>
            <a:r>
              <a:rPr lang="en-IN" b="1" baseline="30000" dirty="0" smtClean="0"/>
              <a:t>th</a:t>
            </a:r>
            <a:r>
              <a:rPr lang="en-IN" b="1" dirty="0" smtClean="0"/>
              <a:t> October 2016</a:t>
            </a:r>
            <a:endParaRPr lang="en-IN" b="1" dirty="0"/>
          </a:p>
        </p:txBody>
      </p:sp>
      <p:sp>
        <p:nvSpPr>
          <p:cNvPr id="4" name="Date Placeholder 3"/>
          <p:cNvSpPr>
            <a:spLocks noGrp="1"/>
          </p:cNvSpPr>
          <p:nvPr>
            <p:ph type="dt" sz="half" idx="10"/>
          </p:nvPr>
        </p:nvSpPr>
        <p:spPr/>
        <p:txBody>
          <a:bodyPr/>
          <a:lstStyle/>
          <a:p>
            <a:fld id="{AE2E20A0-650A-4E48-8F8D-074306874709}" type="datetime8">
              <a:rPr lang="en-US" smtClean="0"/>
              <a:t>10/24/2016 10:35 AM</a:t>
            </a:fld>
            <a:fld id="{8B159C80-5D3B-487C-BD98-F9770A9CD21F}" type="datetime8">
              <a:rPr lang="en-US" smtClean="0"/>
              <a:t>10/24/2016 10:34 AM</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pic>
        <p:nvPicPr>
          <p:cNvPr id="13314" name="Picture 2" descr="Image result for pleats in hair"/>
          <p:cNvPicPr>
            <a:picLocks noChangeAspect="1" noChangeArrowheads="1"/>
          </p:cNvPicPr>
          <p:nvPr/>
        </p:nvPicPr>
        <p:blipFill>
          <a:blip r:embed="rId2"/>
          <a:srcRect l="42811" r="8837" b="11081"/>
          <a:stretch>
            <a:fillRect/>
          </a:stretch>
        </p:blipFill>
        <p:spPr bwMode="auto">
          <a:xfrm rot="900000">
            <a:off x="6477000" y="1447800"/>
            <a:ext cx="3352800" cy="46243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IN" dirty="0" smtClean="0"/>
              <a:t>Brachial Plexus: 2 DIVISIONS</a:t>
            </a:r>
            <a:endParaRPr lang="en-IN" dirty="0"/>
          </a:p>
        </p:txBody>
      </p:sp>
      <p:sp>
        <p:nvSpPr>
          <p:cNvPr id="3" name="Content Placeholder 2"/>
          <p:cNvSpPr>
            <a:spLocks noGrp="1"/>
          </p:cNvSpPr>
          <p:nvPr>
            <p:ph idx="1"/>
          </p:nvPr>
        </p:nvSpPr>
        <p:spPr>
          <a:xfrm>
            <a:off x="457200" y="1600201"/>
            <a:ext cx="8229600" cy="1828800"/>
          </a:xfrm>
        </p:spPr>
        <p:style>
          <a:lnRef idx="1">
            <a:schemeClr val="accent6"/>
          </a:lnRef>
          <a:fillRef idx="2">
            <a:schemeClr val="accent6"/>
          </a:fillRef>
          <a:effectRef idx="1">
            <a:schemeClr val="accent6"/>
          </a:effectRef>
          <a:fontRef idx="minor">
            <a:schemeClr val="dk1"/>
          </a:fontRef>
        </p:style>
        <p:txBody>
          <a:bodyPr/>
          <a:lstStyle/>
          <a:p>
            <a:r>
              <a:rPr lang="en-IN" dirty="0" smtClean="0"/>
              <a:t>Each trunk divides in to </a:t>
            </a:r>
          </a:p>
          <a:p>
            <a:r>
              <a:rPr lang="en-IN" dirty="0" smtClean="0"/>
              <a:t>Ventral division ..... to supply flexor aspect </a:t>
            </a:r>
          </a:p>
          <a:p>
            <a:r>
              <a:rPr lang="en-IN" dirty="0" smtClean="0"/>
              <a:t>Dorsal division......to supply extensor aspect</a:t>
            </a:r>
            <a:endParaRPr lang="en-IN" dirty="0"/>
          </a:p>
        </p:txBody>
      </p:sp>
      <p:sp>
        <p:nvSpPr>
          <p:cNvPr id="4" name="Date Placeholder 3"/>
          <p:cNvSpPr>
            <a:spLocks noGrp="1"/>
          </p:cNvSpPr>
          <p:nvPr>
            <p:ph type="dt" sz="half" idx="10"/>
          </p:nvPr>
        </p:nvSpPr>
        <p:spPr/>
        <p:txBody>
          <a:bodyPr/>
          <a:lstStyle/>
          <a:p>
            <a:fld id="{F10655E1-F3CB-4670-AE78-0E436AA651F1}"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1"/>
          <p:cNvPicPr>
            <a:picLocks noChangeAspect="1" noChangeArrowheads="1"/>
          </p:cNvPicPr>
          <p:nvPr/>
        </p:nvPicPr>
        <p:blipFill>
          <a:blip r:embed="rId2"/>
          <a:srcRect l="21250" t="20000" r="23125" b="12222"/>
          <a:stretch>
            <a:fillRect/>
          </a:stretch>
        </p:blipFill>
        <p:spPr bwMode="auto">
          <a:xfrm>
            <a:off x="1981200" y="3254338"/>
            <a:ext cx="5257800" cy="3603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752"/>
          </a:xfrm>
        </p:spPr>
        <p:style>
          <a:lnRef idx="3">
            <a:schemeClr val="lt1"/>
          </a:lnRef>
          <a:fillRef idx="1">
            <a:schemeClr val="accent6"/>
          </a:fillRef>
          <a:effectRef idx="1">
            <a:schemeClr val="accent6"/>
          </a:effectRef>
          <a:fontRef idx="minor">
            <a:schemeClr val="lt1"/>
          </a:fontRef>
        </p:style>
        <p:txBody>
          <a:bodyPr/>
          <a:lstStyle/>
          <a:p>
            <a:r>
              <a:rPr lang="en-IN" dirty="0" smtClean="0"/>
              <a:t>Brachial Plexus: 3CORDS</a:t>
            </a:r>
            <a:endParaRPr lang="en-IN" dirty="0"/>
          </a:p>
        </p:txBody>
      </p:sp>
      <p:sp>
        <p:nvSpPr>
          <p:cNvPr id="3" name="Content Placeholder 2"/>
          <p:cNvSpPr>
            <a:spLocks noGrp="1"/>
          </p:cNvSpPr>
          <p:nvPr>
            <p:ph idx="1"/>
          </p:nvPr>
        </p:nvSpPr>
        <p:spPr>
          <a:xfrm>
            <a:off x="0" y="1292353"/>
            <a:ext cx="9144000" cy="1981199"/>
          </a:xfrm>
        </p:spPr>
        <p:style>
          <a:lnRef idx="1">
            <a:schemeClr val="accent6"/>
          </a:lnRef>
          <a:fillRef idx="2">
            <a:schemeClr val="accent6"/>
          </a:fillRef>
          <a:effectRef idx="1">
            <a:schemeClr val="accent6"/>
          </a:effectRef>
          <a:fontRef idx="minor">
            <a:schemeClr val="dk1"/>
          </a:fontRef>
        </p:style>
        <p:txBody>
          <a:bodyPr>
            <a:normAutofit/>
          </a:bodyPr>
          <a:lstStyle/>
          <a:p>
            <a:r>
              <a:rPr lang="en-IN" sz="2800" dirty="0" smtClean="0"/>
              <a:t>Divisions join to form cords</a:t>
            </a:r>
          </a:p>
          <a:p>
            <a:r>
              <a:rPr lang="en-IN" sz="2800" dirty="0" smtClean="0"/>
              <a:t>Ventral divisions of upper &amp; middle trunks: Lateral cord</a:t>
            </a:r>
          </a:p>
          <a:p>
            <a:r>
              <a:rPr lang="en-IN" sz="2800" dirty="0" smtClean="0"/>
              <a:t>Ventral division of lower trunk: Medial cord</a:t>
            </a:r>
          </a:p>
          <a:p>
            <a:r>
              <a:rPr lang="en-IN" sz="2800" dirty="0" smtClean="0"/>
              <a:t>Dorsal divisions of all trunks: Posterior cord</a:t>
            </a:r>
            <a:endParaRPr lang="en-IN" sz="2800" dirty="0"/>
          </a:p>
        </p:txBody>
      </p:sp>
      <p:sp>
        <p:nvSpPr>
          <p:cNvPr id="4" name="Date Placeholder 3"/>
          <p:cNvSpPr>
            <a:spLocks noGrp="1"/>
          </p:cNvSpPr>
          <p:nvPr>
            <p:ph type="dt" sz="half" idx="10"/>
          </p:nvPr>
        </p:nvSpPr>
        <p:spPr/>
        <p:txBody>
          <a:bodyPr/>
          <a:lstStyle/>
          <a:p>
            <a:fld id="{6FF30D02-35D5-450C-84C3-F25E3EE13C95}"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1"/>
          <p:cNvPicPr>
            <a:picLocks noChangeAspect="1" noChangeArrowheads="1"/>
          </p:cNvPicPr>
          <p:nvPr/>
        </p:nvPicPr>
        <p:blipFill>
          <a:blip r:embed="rId2"/>
          <a:srcRect l="21250" t="20000" r="23125" b="12222"/>
          <a:stretch>
            <a:fillRect/>
          </a:stretch>
        </p:blipFill>
        <p:spPr bwMode="auto">
          <a:xfrm>
            <a:off x="1752600" y="3048000"/>
            <a:ext cx="5558852"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en-IN" dirty="0" smtClean="0"/>
              <a:t>Brachial Plexus: </a:t>
            </a:r>
            <a:br>
              <a:rPr lang="en-IN" dirty="0" smtClean="0"/>
            </a:br>
            <a:r>
              <a:rPr lang="en-IN" dirty="0" smtClean="0"/>
              <a:t>BRANCHES from ROOTS</a:t>
            </a:r>
            <a:endParaRPr lang="en-IN" dirty="0"/>
          </a:p>
        </p:txBody>
      </p:sp>
      <p:sp>
        <p:nvSpPr>
          <p:cNvPr id="3" name="Content Placeholder 2"/>
          <p:cNvSpPr>
            <a:spLocks noGrp="1"/>
          </p:cNvSpPr>
          <p:nvPr>
            <p:ph idx="1"/>
          </p:nvPr>
        </p:nvSpPr>
        <p:spPr>
          <a:xfrm>
            <a:off x="457200" y="1600200"/>
            <a:ext cx="3733800" cy="4648200"/>
          </a:xfrm>
        </p:spPr>
        <p:style>
          <a:lnRef idx="1">
            <a:schemeClr val="accent6"/>
          </a:lnRef>
          <a:fillRef idx="2">
            <a:schemeClr val="accent6"/>
          </a:fillRef>
          <a:effectRef idx="1">
            <a:schemeClr val="accent6"/>
          </a:effectRef>
          <a:fontRef idx="minor">
            <a:schemeClr val="dk1"/>
          </a:fontRef>
        </p:style>
        <p:txBody>
          <a:bodyPr>
            <a:normAutofit/>
          </a:bodyPr>
          <a:lstStyle/>
          <a:p>
            <a:r>
              <a:rPr lang="en-IN" dirty="0" smtClean="0"/>
              <a:t>Nerve to </a:t>
            </a:r>
            <a:r>
              <a:rPr lang="en-IN" dirty="0" err="1" smtClean="0"/>
              <a:t>serratus</a:t>
            </a:r>
            <a:r>
              <a:rPr lang="en-IN" dirty="0" smtClean="0"/>
              <a:t> anterior or long thoracic nerve ( C5, C6, C7)</a:t>
            </a:r>
          </a:p>
          <a:p>
            <a:r>
              <a:rPr lang="en-IN" dirty="0" smtClean="0"/>
              <a:t>Nerve to Rhomboids or dorsal scapular nerve( C5)</a:t>
            </a:r>
            <a:endParaRPr lang="en-IN" dirty="0"/>
          </a:p>
        </p:txBody>
      </p:sp>
      <p:sp>
        <p:nvSpPr>
          <p:cNvPr id="4" name="Date Placeholder 3"/>
          <p:cNvSpPr>
            <a:spLocks noGrp="1"/>
          </p:cNvSpPr>
          <p:nvPr>
            <p:ph type="dt" sz="half" idx="10"/>
          </p:nvPr>
        </p:nvSpPr>
        <p:spPr/>
        <p:txBody>
          <a:bodyPr/>
          <a:lstStyle/>
          <a:p>
            <a:fld id="{E30D1ED6-0E39-48C8-8F94-8EF98888E671}"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7170" name="Picture 2" descr="Image result for branches from roots of brachial plexus"/>
          <p:cNvPicPr>
            <a:picLocks noChangeAspect="1" noChangeArrowheads="1"/>
          </p:cNvPicPr>
          <p:nvPr/>
        </p:nvPicPr>
        <p:blipFill>
          <a:blip r:embed="rId2"/>
          <a:srcRect/>
          <a:stretch>
            <a:fillRect/>
          </a:stretch>
        </p:blipFill>
        <p:spPr bwMode="auto">
          <a:xfrm>
            <a:off x="4267200" y="1752600"/>
            <a:ext cx="4572000" cy="381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Brachial Plexus: </a:t>
            </a:r>
            <a:br>
              <a:rPr lang="en-IN" dirty="0" smtClean="0"/>
            </a:br>
            <a:r>
              <a:rPr lang="en-IN" dirty="0" smtClean="0"/>
              <a:t>BRANCHES from TRUNK</a:t>
            </a:r>
            <a:endParaRPr lang="en-IN" dirty="0"/>
          </a:p>
        </p:txBody>
      </p:sp>
      <p:sp>
        <p:nvSpPr>
          <p:cNvPr id="3" name="Content Placeholder 2"/>
          <p:cNvSpPr>
            <a:spLocks noGrp="1"/>
          </p:cNvSpPr>
          <p:nvPr>
            <p:ph idx="1"/>
          </p:nvPr>
        </p:nvSpPr>
        <p:spPr>
          <a:xfrm>
            <a:off x="457200" y="1600200"/>
            <a:ext cx="3886200" cy="4724399"/>
          </a:xfrm>
        </p:spPr>
        <p:style>
          <a:lnRef idx="1">
            <a:schemeClr val="accent1"/>
          </a:lnRef>
          <a:fillRef idx="2">
            <a:schemeClr val="accent1"/>
          </a:fillRef>
          <a:effectRef idx="1">
            <a:schemeClr val="accent1"/>
          </a:effectRef>
          <a:fontRef idx="minor">
            <a:schemeClr val="dk1"/>
          </a:fontRef>
        </p:style>
        <p:txBody>
          <a:bodyPr>
            <a:normAutofit/>
          </a:bodyPr>
          <a:lstStyle/>
          <a:p>
            <a:r>
              <a:rPr lang="en-IN" dirty="0" smtClean="0"/>
              <a:t>ONLY FROM UPPER TRUNK</a:t>
            </a:r>
          </a:p>
          <a:p>
            <a:r>
              <a:rPr lang="en-IN" dirty="0" err="1" smtClean="0"/>
              <a:t>Suprascapular</a:t>
            </a:r>
            <a:r>
              <a:rPr lang="en-IN" dirty="0" smtClean="0"/>
              <a:t> nerve( C5,6)</a:t>
            </a:r>
          </a:p>
          <a:p>
            <a:r>
              <a:rPr lang="en-IN" dirty="0" smtClean="0"/>
              <a:t>Nerve to </a:t>
            </a:r>
            <a:r>
              <a:rPr lang="en-IN" dirty="0" err="1" smtClean="0"/>
              <a:t>subclavius</a:t>
            </a:r>
            <a:r>
              <a:rPr lang="en-IN" dirty="0" smtClean="0"/>
              <a:t> ( C5,6)</a:t>
            </a:r>
            <a:endParaRPr lang="en-IN" dirty="0"/>
          </a:p>
        </p:txBody>
      </p:sp>
      <p:sp>
        <p:nvSpPr>
          <p:cNvPr id="4" name="Date Placeholder 3"/>
          <p:cNvSpPr>
            <a:spLocks noGrp="1"/>
          </p:cNvSpPr>
          <p:nvPr>
            <p:ph type="dt" sz="half" idx="10"/>
          </p:nvPr>
        </p:nvSpPr>
        <p:spPr/>
        <p:txBody>
          <a:bodyPr/>
          <a:lstStyle/>
          <a:p>
            <a:fld id="{D070151B-A137-4B65-ADA9-496AF717CE84}"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146" name="Picture 2" descr="Image result for branches from roots of brachial plexus"/>
          <p:cNvPicPr>
            <a:picLocks noChangeAspect="1" noChangeArrowheads="1"/>
          </p:cNvPicPr>
          <p:nvPr/>
        </p:nvPicPr>
        <p:blipFill>
          <a:blip r:embed="rId2"/>
          <a:srcRect/>
          <a:stretch>
            <a:fillRect/>
          </a:stretch>
        </p:blipFill>
        <p:spPr bwMode="auto">
          <a:xfrm>
            <a:off x="4419600" y="1981200"/>
            <a:ext cx="4572000" cy="381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IN" dirty="0" smtClean="0"/>
              <a:t>Brachial Plexus: </a:t>
            </a:r>
            <a:br>
              <a:rPr lang="en-IN" dirty="0" smtClean="0"/>
            </a:br>
            <a:r>
              <a:rPr lang="en-IN" dirty="0" smtClean="0"/>
              <a:t>BRANCHES from Lateral cord </a:t>
            </a:r>
            <a:endParaRPr lang="en-IN" dirty="0"/>
          </a:p>
        </p:txBody>
      </p:sp>
      <p:sp>
        <p:nvSpPr>
          <p:cNvPr id="3" name="Content Placeholder 2"/>
          <p:cNvSpPr>
            <a:spLocks noGrp="1"/>
          </p:cNvSpPr>
          <p:nvPr>
            <p:ph idx="1"/>
          </p:nvPr>
        </p:nvSpPr>
        <p:spPr>
          <a:xfrm>
            <a:off x="228600" y="1828800"/>
            <a:ext cx="4343400" cy="4525963"/>
          </a:xfrm>
        </p:spPr>
        <p:style>
          <a:lnRef idx="1">
            <a:schemeClr val="accent4"/>
          </a:lnRef>
          <a:fillRef idx="2">
            <a:schemeClr val="accent4"/>
          </a:fillRef>
          <a:effectRef idx="1">
            <a:schemeClr val="accent4"/>
          </a:effectRef>
          <a:fontRef idx="minor">
            <a:schemeClr val="dk1"/>
          </a:fontRef>
        </p:style>
        <p:txBody>
          <a:bodyPr/>
          <a:lstStyle/>
          <a:p>
            <a:pPr>
              <a:buNone/>
            </a:pPr>
            <a:r>
              <a:rPr lang="en-IN" dirty="0" smtClean="0"/>
              <a:t>       </a:t>
            </a:r>
          </a:p>
          <a:p>
            <a:pPr marL="514350" indent="-514350">
              <a:buNone/>
            </a:pPr>
            <a:r>
              <a:rPr lang="en-IN" dirty="0" smtClean="0"/>
              <a:t>1. Lateral pectoral</a:t>
            </a:r>
          </a:p>
          <a:p>
            <a:pPr marL="514350" indent="-514350">
              <a:buNone/>
            </a:pPr>
            <a:r>
              <a:rPr lang="en-IN" dirty="0" smtClean="0"/>
              <a:t>      ( C5,6,7)</a:t>
            </a:r>
          </a:p>
          <a:p>
            <a:pPr marL="514350" indent="-514350">
              <a:buNone/>
            </a:pPr>
            <a:r>
              <a:rPr lang="en-IN" dirty="0" smtClean="0"/>
              <a:t>2. </a:t>
            </a:r>
            <a:r>
              <a:rPr lang="en-IN" dirty="0" err="1" smtClean="0"/>
              <a:t>Musculo-cutaneous</a:t>
            </a:r>
            <a:endParaRPr lang="en-IN" dirty="0" smtClean="0"/>
          </a:p>
          <a:p>
            <a:pPr marL="514350" indent="-514350">
              <a:buNone/>
            </a:pPr>
            <a:r>
              <a:rPr lang="en-IN" dirty="0" smtClean="0"/>
              <a:t>      ( C5,6,7)</a:t>
            </a:r>
          </a:p>
          <a:p>
            <a:pPr marL="514350" indent="-514350">
              <a:buNone/>
            </a:pPr>
            <a:r>
              <a:rPr lang="en-IN" dirty="0" smtClean="0"/>
              <a:t>3. Lateral root of Median ( C5,6,7)</a:t>
            </a:r>
          </a:p>
          <a:p>
            <a:endParaRPr lang="en-IN" dirty="0"/>
          </a:p>
        </p:txBody>
      </p:sp>
      <p:sp>
        <p:nvSpPr>
          <p:cNvPr id="4" name="Date Placeholder 3"/>
          <p:cNvSpPr>
            <a:spLocks noGrp="1"/>
          </p:cNvSpPr>
          <p:nvPr>
            <p:ph type="dt" sz="half" idx="10"/>
          </p:nvPr>
        </p:nvSpPr>
        <p:spPr/>
        <p:txBody>
          <a:bodyPr/>
          <a:lstStyle/>
          <a:p>
            <a:fld id="{2A7C12D0-3A51-4A6D-AA74-644C3235317C}"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5122" name="Picture 2" descr="Image result for branches from roots of brachial plexus"/>
          <p:cNvPicPr>
            <a:picLocks noChangeAspect="1" noChangeArrowheads="1"/>
          </p:cNvPicPr>
          <p:nvPr/>
        </p:nvPicPr>
        <p:blipFill>
          <a:blip r:embed="rId2"/>
          <a:srcRect/>
          <a:stretch>
            <a:fillRect/>
          </a:stretch>
        </p:blipFill>
        <p:spPr bwMode="auto">
          <a:xfrm>
            <a:off x="4419600" y="2057400"/>
            <a:ext cx="4572000" cy="381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IN" dirty="0" smtClean="0"/>
              <a:t/>
            </a:r>
            <a:br>
              <a:rPr lang="en-IN" dirty="0" smtClean="0"/>
            </a:br>
            <a:r>
              <a:rPr lang="en-IN" dirty="0" smtClean="0"/>
              <a:t>Brachial </a:t>
            </a:r>
            <a:r>
              <a:rPr lang="en-IN" dirty="0" smtClean="0"/>
              <a:t>Plexus: </a:t>
            </a:r>
            <a:br>
              <a:rPr lang="en-IN" dirty="0" smtClean="0"/>
            </a:br>
            <a:r>
              <a:rPr lang="en-IN" dirty="0" smtClean="0"/>
              <a:t>BRANCHES from Medial Cord</a:t>
            </a:r>
            <a:br>
              <a:rPr lang="en-IN" dirty="0" smtClean="0"/>
            </a:br>
            <a:endParaRPr lang="en-IN" dirty="0"/>
          </a:p>
        </p:txBody>
      </p:sp>
      <p:sp>
        <p:nvSpPr>
          <p:cNvPr id="3" name="Content Placeholder 2"/>
          <p:cNvSpPr>
            <a:spLocks noGrp="1"/>
          </p:cNvSpPr>
          <p:nvPr>
            <p:ph idx="1"/>
          </p:nvPr>
        </p:nvSpPr>
        <p:spPr>
          <a:xfrm>
            <a:off x="457200" y="1775191"/>
            <a:ext cx="4038600" cy="4625609"/>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514350" indent="-514350">
              <a:buFont typeface="+mj-lt"/>
              <a:buAutoNum type="arabicPeriod"/>
            </a:pPr>
            <a:r>
              <a:rPr lang="en-IN" dirty="0" smtClean="0"/>
              <a:t>Medial pectoral ( C8, T1)</a:t>
            </a:r>
          </a:p>
          <a:p>
            <a:pPr marL="514350" indent="-514350">
              <a:buFont typeface="+mj-lt"/>
              <a:buAutoNum type="arabicPeriod"/>
            </a:pPr>
            <a:r>
              <a:rPr lang="en-IN" dirty="0" smtClean="0"/>
              <a:t>Medial </a:t>
            </a:r>
            <a:r>
              <a:rPr lang="en-IN" dirty="0" err="1" smtClean="0"/>
              <a:t>cutaneous</a:t>
            </a:r>
            <a:r>
              <a:rPr lang="en-IN" dirty="0" smtClean="0"/>
              <a:t> nerve of arm (C8, T1)</a:t>
            </a:r>
          </a:p>
          <a:p>
            <a:pPr marL="514350" indent="-514350">
              <a:buFont typeface="+mj-lt"/>
              <a:buAutoNum type="arabicPeriod"/>
            </a:pPr>
            <a:r>
              <a:rPr lang="en-IN" dirty="0" smtClean="0"/>
              <a:t>Medial </a:t>
            </a:r>
            <a:r>
              <a:rPr lang="en-IN" dirty="0" err="1" smtClean="0"/>
              <a:t>cutaneous</a:t>
            </a:r>
            <a:r>
              <a:rPr lang="en-IN" dirty="0" smtClean="0"/>
              <a:t> nerve of forearm ( C8, T1)</a:t>
            </a:r>
          </a:p>
          <a:p>
            <a:pPr marL="514350" indent="-514350">
              <a:buFont typeface="+mj-lt"/>
              <a:buAutoNum type="arabicPeriod"/>
            </a:pPr>
            <a:r>
              <a:rPr lang="en-IN" dirty="0" smtClean="0"/>
              <a:t>Medial root of median nerve( C8, T1)</a:t>
            </a:r>
          </a:p>
          <a:p>
            <a:pPr marL="514350" indent="-514350">
              <a:buFont typeface="+mj-lt"/>
              <a:buAutoNum type="arabicPeriod"/>
            </a:pPr>
            <a:r>
              <a:rPr lang="en-IN" dirty="0" err="1" smtClean="0"/>
              <a:t>Ulnar</a:t>
            </a:r>
            <a:r>
              <a:rPr lang="en-IN" dirty="0" smtClean="0"/>
              <a:t> Nerve( C7,8, T1)</a:t>
            </a:r>
          </a:p>
          <a:p>
            <a:pPr>
              <a:buNone/>
            </a:pPr>
            <a:endParaRPr lang="en-IN" dirty="0"/>
          </a:p>
        </p:txBody>
      </p:sp>
      <p:sp>
        <p:nvSpPr>
          <p:cNvPr id="4" name="Date Placeholder 3"/>
          <p:cNvSpPr>
            <a:spLocks noGrp="1"/>
          </p:cNvSpPr>
          <p:nvPr>
            <p:ph type="dt" sz="half" idx="10"/>
          </p:nvPr>
        </p:nvSpPr>
        <p:spPr/>
        <p:txBody>
          <a:bodyPr/>
          <a:lstStyle/>
          <a:p>
            <a:fld id="{CFAE72D6-0330-4440-A78A-47E3FE504D92}"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2" descr="Image result for branches from roots of brachial plexus"/>
          <p:cNvPicPr>
            <a:picLocks noChangeAspect="1" noChangeArrowheads="1"/>
          </p:cNvPicPr>
          <p:nvPr/>
        </p:nvPicPr>
        <p:blipFill>
          <a:blip r:embed="rId2"/>
          <a:srcRect/>
          <a:stretch>
            <a:fillRect/>
          </a:stretch>
        </p:blipFill>
        <p:spPr bwMode="auto">
          <a:xfrm>
            <a:off x="4419600" y="2057400"/>
            <a:ext cx="4572000" cy="3810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IN" dirty="0" smtClean="0"/>
              <a:t>Brachial Plexus: </a:t>
            </a:r>
            <a:br>
              <a:rPr lang="en-IN" dirty="0" smtClean="0"/>
            </a:br>
            <a:r>
              <a:rPr lang="en-IN" dirty="0" smtClean="0"/>
              <a:t>BRANCHES from </a:t>
            </a:r>
            <a:r>
              <a:rPr lang="en-IN" dirty="0" err="1" smtClean="0"/>
              <a:t>PosteriorCord</a:t>
            </a:r>
            <a:endParaRPr lang="en-IN" dirty="0"/>
          </a:p>
        </p:txBody>
      </p:sp>
      <p:sp>
        <p:nvSpPr>
          <p:cNvPr id="3" name="Content Placeholder 2"/>
          <p:cNvSpPr>
            <a:spLocks noGrp="1"/>
          </p:cNvSpPr>
          <p:nvPr>
            <p:ph idx="1"/>
          </p:nvPr>
        </p:nvSpPr>
        <p:spPr>
          <a:xfrm>
            <a:off x="228600" y="1828800"/>
            <a:ext cx="4114800" cy="4625609"/>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endParaRPr lang="en-IN" dirty="0" smtClean="0"/>
          </a:p>
          <a:p>
            <a:r>
              <a:rPr lang="en-IN" dirty="0" smtClean="0"/>
              <a:t>Upper </a:t>
            </a:r>
            <a:r>
              <a:rPr lang="en-IN" dirty="0" err="1" smtClean="0"/>
              <a:t>subscapular</a:t>
            </a:r>
            <a:r>
              <a:rPr lang="en-IN" dirty="0" smtClean="0"/>
              <a:t> (C5,6)</a:t>
            </a:r>
          </a:p>
          <a:p>
            <a:r>
              <a:rPr lang="en-IN" dirty="0" smtClean="0"/>
              <a:t>Nerve to </a:t>
            </a:r>
            <a:r>
              <a:rPr lang="en-IN" dirty="0" err="1" smtClean="0"/>
              <a:t>Latissimus</a:t>
            </a:r>
            <a:r>
              <a:rPr lang="en-IN" dirty="0" smtClean="0"/>
              <a:t> </a:t>
            </a:r>
            <a:r>
              <a:rPr lang="en-IN" dirty="0" err="1" smtClean="0"/>
              <a:t>dorsi</a:t>
            </a:r>
            <a:r>
              <a:rPr lang="en-IN" dirty="0" smtClean="0"/>
              <a:t> or </a:t>
            </a:r>
            <a:r>
              <a:rPr lang="en-IN" dirty="0" err="1" smtClean="0"/>
              <a:t>Thoracodorsal</a:t>
            </a:r>
            <a:r>
              <a:rPr lang="en-IN" dirty="0" smtClean="0"/>
              <a:t> nerve ( C6,7,8)</a:t>
            </a:r>
          </a:p>
          <a:p>
            <a:r>
              <a:rPr lang="en-IN" dirty="0" smtClean="0"/>
              <a:t>Lower </a:t>
            </a:r>
            <a:r>
              <a:rPr lang="en-IN" dirty="0" err="1" smtClean="0"/>
              <a:t>subscapular</a:t>
            </a:r>
            <a:r>
              <a:rPr lang="en-IN" dirty="0" smtClean="0"/>
              <a:t> (C5,6)</a:t>
            </a:r>
          </a:p>
          <a:p>
            <a:r>
              <a:rPr lang="en-IN" dirty="0" err="1" smtClean="0"/>
              <a:t>Axillary</a:t>
            </a:r>
            <a:r>
              <a:rPr lang="en-IN" dirty="0" smtClean="0"/>
              <a:t> nerve ( C5,6)</a:t>
            </a:r>
          </a:p>
          <a:p>
            <a:r>
              <a:rPr lang="en-IN" dirty="0" smtClean="0"/>
              <a:t>Radial nerve ( C5,6,7,8, T1)</a:t>
            </a:r>
            <a:endParaRPr lang="en-IN" dirty="0"/>
          </a:p>
        </p:txBody>
      </p:sp>
      <p:sp>
        <p:nvSpPr>
          <p:cNvPr id="4" name="Date Placeholder 3"/>
          <p:cNvSpPr>
            <a:spLocks noGrp="1"/>
          </p:cNvSpPr>
          <p:nvPr>
            <p:ph type="dt" sz="half" idx="10"/>
          </p:nvPr>
        </p:nvSpPr>
        <p:spPr/>
        <p:txBody>
          <a:bodyPr/>
          <a:lstStyle/>
          <a:p>
            <a:fld id="{1FA2D0A3-4A26-4B9E-B4FA-636A41365F90}"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Picture 2" descr="Image result for branches from roots of brachial plexus"/>
          <p:cNvPicPr>
            <a:picLocks noChangeAspect="1" noChangeArrowheads="1"/>
          </p:cNvPicPr>
          <p:nvPr/>
        </p:nvPicPr>
        <p:blipFill>
          <a:blip r:embed="rId2"/>
          <a:srcRect/>
          <a:stretch>
            <a:fillRect/>
          </a:stretch>
        </p:blipFill>
        <p:spPr bwMode="auto">
          <a:xfrm>
            <a:off x="4419600" y="2057400"/>
            <a:ext cx="4572000" cy="3810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Brachial plexus and </a:t>
            </a:r>
            <a:r>
              <a:rPr lang="en-IN" dirty="0" err="1" smtClean="0"/>
              <a:t>axillary</a:t>
            </a:r>
            <a:r>
              <a:rPr lang="en-IN" dirty="0" smtClean="0"/>
              <a:t> artery</a:t>
            </a:r>
            <a:endParaRPr lang="en-IN" dirty="0"/>
          </a:p>
        </p:txBody>
      </p:sp>
      <p:sp>
        <p:nvSpPr>
          <p:cNvPr id="3" name="Content Placeholder 2"/>
          <p:cNvSpPr>
            <a:spLocks noGrp="1"/>
          </p:cNvSpPr>
          <p:nvPr>
            <p:ph idx="1"/>
          </p:nvPr>
        </p:nvSpPr>
        <p:spPr/>
        <p:txBody>
          <a:bodyPr/>
          <a:lstStyle/>
          <a:p>
            <a:endParaRPr lang="en-IN" i="1" dirty="0"/>
          </a:p>
        </p:txBody>
      </p:sp>
      <p:sp>
        <p:nvSpPr>
          <p:cNvPr id="4" name="Date Placeholder 3"/>
          <p:cNvSpPr>
            <a:spLocks noGrp="1"/>
          </p:cNvSpPr>
          <p:nvPr>
            <p:ph type="dt" sz="half" idx="10"/>
          </p:nvPr>
        </p:nvSpPr>
        <p:spPr/>
        <p:txBody>
          <a:bodyPr/>
          <a:lstStyle/>
          <a:p>
            <a:fld id="{87CBF3E7-5468-4345-A145-2CAD93E1B2C1}"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65538" name="Picture 2" descr="Image result for axillary artery relations with brachial plexus"/>
          <p:cNvPicPr>
            <a:picLocks noChangeAspect="1" noChangeArrowheads="1"/>
          </p:cNvPicPr>
          <p:nvPr/>
        </p:nvPicPr>
        <p:blipFill>
          <a:blip r:embed="rId2"/>
          <a:srcRect l="36772" b="15015"/>
          <a:stretch>
            <a:fillRect/>
          </a:stretch>
        </p:blipFill>
        <p:spPr bwMode="auto">
          <a:xfrm>
            <a:off x="990600" y="1480914"/>
            <a:ext cx="5334000" cy="5377086"/>
          </a:xfrm>
          <a:prstGeom prst="rect">
            <a:avLst/>
          </a:prstGeom>
          <a:noFill/>
        </p:spPr>
      </p:pic>
      <p:pic>
        <p:nvPicPr>
          <p:cNvPr id="65540" name="Picture 4" descr="Image result for axillary artery relations with brachial plexus"/>
          <p:cNvPicPr>
            <a:picLocks noChangeAspect="1" noChangeArrowheads="1"/>
          </p:cNvPicPr>
          <p:nvPr/>
        </p:nvPicPr>
        <p:blipFill>
          <a:blip r:embed="rId3"/>
          <a:srcRect/>
          <a:stretch>
            <a:fillRect/>
          </a:stretch>
        </p:blipFill>
        <p:spPr bwMode="auto">
          <a:xfrm>
            <a:off x="6096000" y="1981200"/>
            <a:ext cx="2390775" cy="44767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Brachial Plexus Injuries</a:t>
            </a:r>
            <a:endParaRPr lang="en-IN" dirty="0"/>
          </a:p>
        </p:txBody>
      </p:sp>
      <p:sp>
        <p:nvSpPr>
          <p:cNvPr id="3" name="Content Placeholder 2"/>
          <p:cNvSpPr>
            <a:spLocks noGrp="1"/>
          </p:cNvSpPr>
          <p:nvPr>
            <p:ph idx="1"/>
          </p:nvPr>
        </p:nvSpPr>
        <p:spPr/>
        <p:txBody>
          <a:bodyPr/>
          <a:lstStyle/>
          <a:p>
            <a:pPr>
              <a:buNone/>
            </a:pPr>
            <a:endParaRPr lang="en-IN" dirty="0"/>
          </a:p>
        </p:txBody>
      </p:sp>
      <p:sp>
        <p:nvSpPr>
          <p:cNvPr id="4" name="Date Placeholder 3"/>
          <p:cNvSpPr>
            <a:spLocks noGrp="1"/>
          </p:cNvSpPr>
          <p:nvPr>
            <p:ph type="dt" sz="half" idx="10"/>
          </p:nvPr>
        </p:nvSpPr>
        <p:spPr/>
        <p:txBody>
          <a:bodyPr/>
          <a:lstStyle/>
          <a:p>
            <a:fld id="{5A3AA7D6-D45B-4B67-ADB5-858719FFE5D6}"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35842" name="Picture 2" descr="Cross-section views of the major types of brachial plexus stretch injuries. Normal spinal column anatomy is shown in (A) with the spinal cord in the center and the nerves in yellow.&#10; "/>
          <p:cNvPicPr>
            <a:picLocks noChangeAspect="1" noChangeArrowheads="1"/>
          </p:cNvPicPr>
          <p:nvPr/>
        </p:nvPicPr>
        <p:blipFill>
          <a:blip r:embed="rId2"/>
          <a:srcRect/>
          <a:stretch>
            <a:fillRect/>
          </a:stretch>
        </p:blipFill>
        <p:spPr bwMode="auto">
          <a:xfrm>
            <a:off x="2057400" y="2133600"/>
            <a:ext cx="5491598" cy="3962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IN" dirty="0" err="1" smtClean="0"/>
              <a:t>Erb’s</a:t>
            </a:r>
            <a:r>
              <a:rPr lang="en-IN" dirty="0" smtClean="0"/>
              <a:t> Paralysis</a:t>
            </a:r>
            <a:endParaRPr lang="en-IN" dirty="0"/>
          </a:p>
        </p:txBody>
      </p:sp>
      <p:sp>
        <p:nvSpPr>
          <p:cNvPr id="3" name="Content Placeholder 2"/>
          <p:cNvSpPr>
            <a:spLocks noGrp="1"/>
          </p:cNvSpPr>
          <p:nvPr>
            <p:ph idx="1"/>
          </p:nvPr>
        </p:nvSpPr>
        <p:spPr>
          <a:xfrm>
            <a:off x="457200" y="1905000"/>
            <a:ext cx="4114800" cy="4625609"/>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IN" dirty="0" smtClean="0"/>
              <a:t>Site of injury: upper trunk ; </a:t>
            </a:r>
            <a:r>
              <a:rPr lang="en-IN" dirty="0" err="1" smtClean="0"/>
              <a:t>Erb’s</a:t>
            </a:r>
            <a:r>
              <a:rPr lang="en-IN" dirty="0" smtClean="0"/>
              <a:t> Point</a:t>
            </a:r>
          </a:p>
          <a:p>
            <a:r>
              <a:rPr lang="en-IN" dirty="0" smtClean="0"/>
              <a:t>6 nerves meet</a:t>
            </a:r>
          </a:p>
          <a:p>
            <a:pPr marL="514350" indent="-514350">
              <a:buFont typeface="+mj-lt"/>
              <a:buAutoNum type="arabicPeriod"/>
            </a:pPr>
            <a:r>
              <a:rPr lang="en-IN" dirty="0" smtClean="0"/>
              <a:t>      C5 Root</a:t>
            </a:r>
          </a:p>
          <a:p>
            <a:pPr marL="514350" indent="-514350">
              <a:buFont typeface="+mj-lt"/>
              <a:buAutoNum type="arabicPeriod"/>
            </a:pPr>
            <a:r>
              <a:rPr lang="en-IN" dirty="0" smtClean="0"/>
              <a:t>      C6 Root</a:t>
            </a:r>
          </a:p>
          <a:p>
            <a:pPr marL="514350" indent="-514350">
              <a:buFont typeface="+mj-lt"/>
              <a:buAutoNum type="arabicPeriod"/>
            </a:pPr>
            <a:r>
              <a:rPr lang="en-IN" dirty="0" smtClean="0"/>
              <a:t>      </a:t>
            </a:r>
            <a:r>
              <a:rPr lang="en-IN" dirty="0" err="1" smtClean="0"/>
              <a:t>Suprascapular</a:t>
            </a:r>
            <a:r>
              <a:rPr lang="en-IN" dirty="0" smtClean="0"/>
              <a:t> nerve</a:t>
            </a:r>
          </a:p>
          <a:p>
            <a:pPr marL="514350" indent="-514350">
              <a:buFont typeface="+mj-lt"/>
              <a:buAutoNum type="arabicPeriod"/>
            </a:pPr>
            <a:r>
              <a:rPr lang="en-IN" dirty="0" smtClean="0"/>
              <a:t>      Nerve to </a:t>
            </a:r>
            <a:r>
              <a:rPr lang="en-IN" dirty="0" err="1" smtClean="0"/>
              <a:t>subclavius</a:t>
            </a:r>
            <a:endParaRPr lang="en-IN" dirty="0" smtClean="0"/>
          </a:p>
          <a:p>
            <a:pPr marL="514350" indent="-514350">
              <a:buFont typeface="+mj-lt"/>
              <a:buAutoNum type="arabicPeriod"/>
            </a:pPr>
            <a:r>
              <a:rPr lang="en-IN" dirty="0" smtClean="0"/>
              <a:t>      dorsal division</a:t>
            </a:r>
          </a:p>
          <a:p>
            <a:pPr marL="514350" indent="-514350">
              <a:buFont typeface="+mj-lt"/>
              <a:buAutoNum type="arabicPeriod"/>
            </a:pPr>
            <a:r>
              <a:rPr lang="en-IN" dirty="0" smtClean="0"/>
              <a:t>      ventral division</a:t>
            </a:r>
            <a:endParaRPr lang="en-IN" dirty="0"/>
          </a:p>
        </p:txBody>
      </p:sp>
      <p:sp>
        <p:nvSpPr>
          <p:cNvPr id="4" name="Date Placeholder 3"/>
          <p:cNvSpPr>
            <a:spLocks noGrp="1"/>
          </p:cNvSpPr>
          <p:nvPr>
            <p:ph type="dt" sz="half" idx="10"/>
          </p:nvPr>
        </p:nvSpPr>
        <p:spPr/>
        <p:txBody>
          <a:bodyPr/>
          <a:lstStyle/>
          <a:p>
            <a:fld id="{D920AA85-17D7-40DF-B77E-601E44205FBD}"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8194" name="Picture 2" descr="Image result for erb's point of brachial plexus"/>
          <p:cNvPicPr>
            <a:picLocks noChangeAspect="1" noChangeArrowheads="1"/>
          </p:cNvPicPr>
          <p:nvPr/>
        </p:nvPicPr>
        <p:blipFill>
          <a:blip r:embed="rId2"/>
          <a:srcRect/>
          <a:stretch>
            <a:fillRect/>
          </a:stretch>
        </p:blipFill>
        <p:spPr bwMode="auto">
          <a:xfrm>
            <a:off x="4851513" y="2514600"/>
            <a:ext cx="4292487"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IN" dirty="0" smtClean="0"/>
              <a:t>Nerve supplying upper limb</a:t>
            </a:r>
            <a:endParaRPr lang="en-IN" dirty="0"/>
          </a:p>
        </p:txBody>
      </p:sp>
      <p:sp>
        <p:nvSpPr>
          <p:cNvPr id="3" name="Content Placeholder 2"/>
          <p:cNvSpPr>
            <a:spLocks noGrp="1"/>
          </p:cNvSpPr>
          <p:nvPr>
            <p:ph idx="1"/>
          </p:nvPr>
        </p:nvSpPr>
        <p:spPr>
          <a:xfrm>
            <a:off x="457200" y="1600200"/>
            <a:ext cx="3733800" cy="48768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IN" dirty="0" err="1" smtClean="0"/>
              <a:t>Supraclavicular</a:t>
            </a:r>
            <a:r>
              <a:rPr lang="en-IN" dirty="0" smtClean="0"/>
              <a:t> branches of cervical plexusC4</a:t>
            </a:r>
          </a:p>
          <a:p>
            <a:r>
              <a:rPr lang="en-IN" dirty="0" smtClean="0"/>
              <a:t>Brachial Plexus C5-8, T1</a:t>
            </a:r>
          </a:p>
          <a:p>
            <a:r>
              <a:rPr lang="en-IN" dirty="0" err="1" smtClean="0"/>
              <a:t>Intercostobrachial</a:t>
            </a:r>
            <a:r>
              <a:rPr lang="en-IN" dirty="0" smtClean="0"/>
              <a:t> branch of 2</a:t>
            </a:r>
            <a:r>
              <a:rPr lang="en-IN" baseline="30000" dirty="0" smtClean="0"/>
              <a:t>nd</a:t>
            </a:r>
            <a:r>
              <a:rPr lang="en-IN" dirty="0" smtClean="0"/>
              <a:t> </a:t>
            </a:r>
            <a:r>
              <a:rPr lang="en-IN" dirty="0" err="1" smtClean="0"/>
              <a:t>intercostal</a:t>
            </a:r>
            <a:r>
              <a:rPr lang="en-IN" dirty="0" smtClean="0"/>
              <a:t> nerve</a:t>
            </a:r>
          </a:p>
          <a:p>
            <a:r>
              <a:rPr lang="en-IN" dirty="0" smtClean="0"/>
              <a:t>Sympathetic nerves</a:t>
            </a:r>
            <a:endParaRPr lang="en-IN" dirty="0"/>
          </a:p>
        </p:txBody>
      </p:sp>
      <p:sp>
        <p:nvSpPr>
          <p:cNvPr id="4" name="Date Placeholder 3"/>
          <p:cNvSpPr>
            <a:spLocks noGrp="1"/>
          </p:cNvSpPr>
          <p:nvPr>
            <p:ph type="dt" sz="half" idx="10"/>
          </p:nvPr>
        </p:nvSpPr>
        <p:spPr/>
        <p:txBody>
          <a:bodyPr/>
          <a:lstStyle/>
          <a:p>
            <a:fld id="{83C0B996-E2FF-428B-994A-A37F97F9683C}" type="datetime8">
              <a:rPr lang="en-US" smtClean="0"/>
              <a:t>10/24/2016 10:35 AM</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2050" name="Picture 2" descr="Image result for nerve supply of upper limb"/>
          <p:cNvPicPr>
            <a:picLocks noChangeAspect="1" noChangeArrowheads="1"/>
          </p:cNvPicPr>
          <p:nvPr/>
        </p:nvPicPr>
        <p:blipFill>
          <a:blip r:embed="rId2"/>
          <a:srcRect/>
          <a:stretch>
            <a:fillRect/>
          </a:stretch>
        </p:blipFill>
        <p:spPr bwMode="auto">
          <a:xfrm>
            <a:off x="4419600" y="1905000"/>
            <a:ext cx="4438650" cy="44386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IN" dirty="0" err="1" smtClean="0"/>
              <a:t>Erb’s</a:t>
            </a:r>
            <a:r>
              <a:rPr lang="en-IN" dirty="0" smtClean="0"/>
              <a:t> Paralysis: The Cause </a:t>
            </a:r>
            <a:endParaRPr lang="en-IN" dirty="0"/>
          </a:p>
        </p:txBody>
      </p:sp>
      <p:sp>
        <p:nvSpPr>
          <p:cNvPr id="3" name="Content Placeholder 2"/>
          <p:cNvSpPr>
            <a:spLocks noGrp="1"/>
          </p:cNvSpPr>
          <p:nvPr>
            <p:ph idx="1"/>
          </p:nvPr>
        </p:nvSpPr>
        <p:spPr>
          <a:xfrm>
            <a:off x="457200" y="1524000"/>
            <a:ext cx="8534400" cy="2187209"/>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IN" dirty="0" smtClean="0"/>
              <a:t>Undue separation of head and shoulder</a:t>
            </a:r>
          </a:p>
          <a:p>
            <a:r>
              <a:rPr lang="en-IN" dirty="0" smtClean="0">
                <a:solidFill>
                  <a:srgbClr val="FF0000"/>
                </a:solidFill>
              </a:rPr>
              <a:t>Birth </a:t>
            </a:r>
            <a:r>
              <a:rPr lang="en-IN" dirty="0" smtClean="0">
                <a:solidFill>
                  <a:srgbClr val="FF0000"/>
                </a:solidFill>
              </a:rPr>
              <a:t>injury                  Fall </a:t>
            </a:r>
            <a:r>
              <a:rPr lang="en-IN" dirty="0" smtClean="0">
                <a:solidFill>
                  <a:srgbClr val="FF0000"/>
                </a:solidFill>
              </a:rPr>
              <a:t>on </a:t>
            </a:r>
            <a:r>
              <a:rPr lang="en-IN" dirty="0" smtClean="0">
                <a:solidFill>
                  <a:srgbClr val="FF0000"/>
                </a:solidFill>
              </a:rPr>
              <a:t>shoulder     During </a:t>
            </a:r>
            <a:r>
              <a:rPr lang="en-IN" dirty="0" err="1" smtClean="0">
                <a:solidFill>
                  <a:srgbClr val="FF0000"/>
                </a:solidFill>
              </a:rPr>
              <a:t>anesthesia</a:t>
            </a:r>
            <a:endParaRPr lang="en-IN" dirty="0" smtClean="0">
              <a:solidFill>
                <a:srgbClr val="FF0000"/>
              </a:solidFill>
            </a:endParaRPr>
          </a:p>
          <a:p>
            <a:r>
              <a:rPr lang="en-IN" b="1" dirty="0" smtClean="0"/>
              <a:t>Roots involved</a:t>
            </a:r>
            <a:r>
              <a:rPr lang="en-IN" dirty="0" smtClean="0"/>
              <a:t>: C5, C6</a:t>
            </a:r>
          </a:p>
          <a:p>
            <a:r>
              <a:rPr lang="en-IN" b="1" dirty="0" smtClean="0"/>
              <a:t>Muscle </a:t>
            </a:r>
            <a:r>
              <a:rPr lang="en-IN" sz="2800" b="1" dirty="0" smtClean="0"/>
              <a:t>paralysed</a:t>
            </a:r>
            <a:r>
              <a:rPr lang="en-IN" b="1" dirty="0" smtClean="0"/>
              <a:t>: </a:t>
            </a:r>
            <a:r>
              <a:rPr lang="en-IN" dirty="0" smtClean="0"/>
              <a:t>Biceps, deltoid, </a:t>
            </a:r>
            <a:r>
              <a:rPr lang="en-IN" dirty="0" err="1" smtClean="0"/>
              <a:t>brachialis</a:t>
            </a:r>
            <a:r>
              <a:rPr lang="en-IN" dirty="0" smtClean="0"/>
              <a:t> and </a:t>
            </a:r>
            <a:r>
              <a:rPr lang="en-IN" dirty="0" err="1" smtClean="0"/>
              <a:t>brachioradialis</a:t>
            </a:r>
            <a:r>
              <a:rPr lang="en-IN" dirty="0" smtClean="0"/>
              <a:t>,</a:t>
            </a:r>
            <a:r>
              <a:rPr lang="en-IN" dirty="0" smtClean="0"/>
              <a:t>    </a:t>
            </a:r>
            <a:r>
              <a:rPr lang="en-IN" dirty="0" err="1" smtClean="0"/>
              <a:t>supraspinatus</a:t>
            </a:r>
            <a:r>
              <a:rPr lang="en-IN" dirty="0" smtClean="0"/>
              <a:t>, </a:t>
            </a:r>
            <a:r>
              <a:rPr lang="en-IN" dirty="0" err="1" smtClean="0"/>
              <a:t>infraspinatus</a:t>
            </a:r>
            <a:r>
              <a:rPr lang="en-IN" dirty="0" smtClean="0"/>
              <a:t> and </a:t>
            </a:r>
            <a:r>
              <a:rPr lang="en-IN" dirty="0" err="1" smtClean="0"/>
              <a:t>supinator</a:t>
            </a:r>
            <a:endParaRPr lang="en-IN" dirty="0" smtClean="0"/>
          </a:p>
          <a:p>
            <a:pPr>
              <a:buNone/>
            </a:pPr>
            <a:endParaRPr lang="en-IN" dirty="0"/>
          </a:p>
        </p:txBody>
      </p:sp>
      <p:sp>
        <p:nvSpPr>
          <p:cNvPr id="4" name="Date Placeholder 3"/>
          <p:cNvSpPr>
            <a:spLocks noGrp="1"/>
          </p:cNvSpPr>
          <p:nvPr>
            <p:ph type="dt" sz="half" idx="10"/>
          </p:nvPr>
        </p:nvSpPr>
        <p:spPr/>
        <p:txBody>
          <a:bodyPr/>
          <a:lstStyle/>
          <a:p>
            <a:fld id="{14AFBC44-A1A3-4C2A-B738-CAEEB34B4BA9}"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pic>
        <p:nvPicPr>
          <p:cNvPr id="7170" name="Picture 2" descr="Image result for erb's palsy in adults"/>
          <p:cNvPicPr>
            <a:picLocks noChangeAspect="1" noChangeArrowheads="1"/>
          </p:cNvPicPr>
          <p:nvPr/>
        </p:nvPicPr>
        <p:blipFill>
          <a:blip r:embed="rId2"/>
          <a:srcRect/>
          <a:stretch>
            <a:fillRect/>
          </a:stretch>
        </p:blipFill>
        <p:spPr bwMode="auto">
          <a:xfrm>
            <a:off x="1676400" y="3810000"/>
            <a:ext cx="5924550" cy="280035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1">
            <a:schemeClr val="accent4"/>
          </a:lnRef>
          <a:fillRef idx="2">
            <a:schemeClr val="accent4"/>
          </a:fillRef>
          <a:effectRef idx="1">
            <a:schemeClr val="accent4"/>
          </a:effectRef>
          <a:fontRef idx="minor">
            <a:schemeClr val="dk1"/>
          </a:fontRef>
        </p:style>
        <p:txBody>
          <a:bodyPr>
            <a:noAutofit/>
          </a:bodyPr>
          <a:lstStyle/>
          <a:p>
            <a:r>
              <a:rPr lang="en-IN" sz="2800" b="1" dirty="0" err="1" smtClean="0"/>
              <a:t>Erb’s</a:t>
            </a:r>
            <a:r>
              <a:rPr lang="en-IN" sz="2800" b="1" dirty="0" smtClean="0"/>
              <a:t> Paralysis: </a:t>
            </a:r>
            <a:r>
              <a:rPr lang="en-IN" sz="2800" b="1" dirty="0" smtClean="0"/>
              <a:t>Deformity- </a:t>
            </a:r>
            <a:r>
              <a:rPr lang="en-IN" sz="2800" b="1" dirty="0" smtClean="0"/>
              <a:t>position of limb</a:t>
            </a:r>
            <a:br>
              <a:rPr lang="en-IN" sz="2800" b="1" dirty="0" smtClean="0"/>
            </a:br>
            <a:r>
              <a:rPr lang="en-IN" sz="2800" b="1" dirty="0" smtClean="0"/>
              <a:t>policeman’s tip or porter’s tip hand</a:t>
            </a:r>
            <a:endParaRPr lang="en-IN" sz="2800" b="1" dirty="0"/>
          </a:p>
        </p:txBody>
      </p:sp>
      <p:sp>
        <p:nvSpPr>
          <p:cNvPr id="3" name="Content Placeholder 2"/>
          <p:cNvSpPr>
            <a:spLocks noGrp="1"/>
          </p:cNvSpPr>
          <p:nvPr>
            <p:ph idx="1"/>
          </p:nvPr>
        </p:nvSpPr>
        <p:spPr>
          <a:xfrm>
            <a:off x="457200" y="1775191"/>
            <a:ext cx="4267200" cy="4625609"/>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n-IN" dirty="0" smtClean="0"/>
              <a:t>Arms: hangs by the side, adducted and medially rotated</a:t>
            </a:r>
          </a:p>
          <a:p>
            <a:r>
              <a:rPr lang="en-IN" dirty="0" smtClean="0"/>
              <a:t>Forearm: extended and </a:t>
            </a:r>
            <a:r>
              <a:rPr lang="en-IN" dirty="0" err="1" smtClean="0"/>
              <a:t>pronated</a:t>
            </a:r>
            <a:endParaRPr lang="en-IN" dirty="0" smtClean="0"/>
          </a:p>
          <a:p>
            <a:r>
              <a:rPr lang="en-IN" b="1" dirty="0" smtClean="0"/>
              <a:t>Disability</a:t>
            </a:r>
            <a:r>
              <a:rPr lang="en-IN" dirty="0" smtClean="0"/>
              <a:t>: abduction and lateral rotation of arm shoulder</a:t>
            </a:r>
          </a:p>
          <a:p>
            <a:r>
              <a:rPr lang="en-IN" dirty="0" smtClean="0"/>
              <a:t>Flexion and </a:t>
            </a:r>
            <a:r>
              <a:rPr lang="en-IN" dirty="0" err="1" smtClean="0"/>
              <a:t>supination</a:t>
            </a:r>
            <a:r>
              <a:rPr lang="en-IN" dirty="0" smtClean="0"/>
              <a:t> of forearm</a:t>
            </a:r>
          </a:p>
          <a:p>
            <a:r>
              <a:rPr lang="en-IN" dirty="0" smtClean="0"/>
              <a:t>Loss of biceps and </a:t>
            </a:r>
            <a:r>
              <a:rPr lang="en-IN" dirty="0" err="1" smtClean="0"/>
              <a:t>supinator</a:t>
            </a:r>
            <a:r>
              <a:rPr lang="en-IN" dirty="0" smtClean="0"/>
              <a:t> jerks</a:t>
            </a:r>
          </a:p>
          <a:p>
            <a:r>
              <a:rPr lang="en-IN" dirty="0" smtClean="0"/>
              <a:t>Loss of sensations over the lower part of deltoid</a:t>
            </a:r>
          </a:p>
          <a:p>
            <a:endParaRPr lang="en-IN" dirty="0" smtClean="0"/>
          </a:p>
          <a:p>
            <a:endParaRPr lang="en-IN" dirty="0"/>
          </a:p>
        </p:txBody>
      </p:sp>
      <p:sp>
        <p:nvSpPr>
          <p:cNvPr id="4" name="Date Placeholder 3"/>
          <p:cNvSpPr>
            <a:spLocks noGrp="1"/>
          </p:cNvSpPr>
          <p:nvPr>
            <p:ph type="dt" sz="half" idx="10"/>
          </p:nvPr>
        </p:nvSpPr>
        <p:spPr/>
        <p:txBody>
          <a:bodyPr/>
          <a:lstStyle/>
          <a:p>
            <a:fld id="{B70DA274-1CB5-4030-82E5-0EA54F65A7CF}"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6146" name="Picture 2" descr="Image result for erb's palsy in adults"/>
          <p:cNvPicPr>
            <a:picLocks noChangeAspect="1" noChangeArrowheads="1"/>
          </p:cNvPicPr>
          <p:nvPr/>
        </p:nvPicPr>
        <p:blipFill>
          <a:blip r:embed="rId2"/>
          <a:srcRect/>
          <a:stretch>
            <a:fillRect/>
          </a:stretch>
        </p:blipFill>
        <p:spPr bwMode="auto">
          <a:xfrm>
            <a:off x="4800600" y="1676400"/>
            <a:ext cx="3569238" cy="2819400"/>
          </a:xfrm>
          <a:prstGeom prst="rect">
            <a:avLst/>
          </a:prstGeom>
          <a:noFill/>
        </p:spPr>
      </p:pic>
      <p:pic>
        <p:nvPicPr>
          <p:cNvPr id="7" name="Picture 4" descr="Image result for erb's palsy waiter's tip"/>
          <p:cNvPicPr>
            <a:picLocks noChangeAspect="1" noChangeArrowheads="1"/>
          </p:cNvPicPr>
          <p:nvPr/>
        </p:nvPicPr>
        <p:blipFill>
          <a:blip r:embed="rId3"/>
          <a:srcRect/>
          <a:stretch>
            <a:fillRect/>
          </a:stretch>
        </p:blipFill>
        <p:spPr bwMode="auto">
          <a:xfrm>
            <a:off x="5181600" y="3962400"/>
            <a:ext cx="1368250" cy="2895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Klumpke’s</a:t>
            </a:r>
            <a:r>
              <a:rPr lang="en-IN" dirty="0" smtClean="0"/>
              <a:t> paralysis</a:t>
            </a:r>
            <a:endParaRPr lang="en-IN" dirty="0"/>
          </a:p>
        </p:txBody>
      </p:sp>
      <p:sp>
        <p:nvSpPr>
          <p:cNvPr id="3" name="Content Placeholder 2"/>
          <p:cNvSpPr>
            <a:spLocks noGrp="1"/>
          </p:cNvSpPr>
          <p:nvPr>
            <p:ph idx="1"/>
          </p:nvPr>
        </p:nvSpPr>
        <p:spPr>
          <a:xfrm>
            <a:off x="228600" y="1775191"/>
            <a:ext cx="8610600" cy="2263409"/>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IN" b="1" dirty="0" smtClean="0">
                <a:solidFill>
                  <a:srgbClr val="00B0F0"/>
                </a:solidFill>
              </a:rPr>
              <a:t>Site of injury: lower trunk of brachial plexus</a:t>
            </a:r>
          </a:p>
          <a:p>
            <a:r>
              <a:rPr lang="en-IN" b="1" dirty="0" smtClean="0"/>
              <a:t>Cause of injury</a:t>
            </a:r>
            <a:r>
              <a:rPr lang="en-IN" dirty="0" smtClean="0"/>
              <a:t>: undue abduction of arm as in clutching something after a fall from a height or birth injury</a:t>
            </a:r>
          </a:p>
          <a:p>
            <a:r>
              <a:rPr lang="en-IN" b="1" dirty="0" smtClean="0"/>
              <a:t>Nerve roots involved: </a:t>
            </a:r>
            <a:r>
              <a:rPr lang="en-IN" dirty="0" smtClean="0"/>
              <a:t>T1 and partly C8</a:t>
            </a:r>
          </a:p>
          <a:p>
            <a:r>
              <a:rPr lang="en-IN" b="1" dirty="0" smtClean="0"/>
              <a:t>Muscle Paralysed: </a:t>
            </a:r>
            <a:r>
              <a:rPr lang="en-IN" dirty="0" smtClean="0"/>
              <a:t>	intrinsic muscles of hand</a:t>
            </a:r>
          </a:p>
          <a:p>
            <a:pPr>
              <a:buNone/>
            </a:pPr>
            <a:r>
              <a:rPr lang="en-IN" dirty="0" smtClean="0"/>
              <a:t>	</a:t>
            </a:r>
            <a:r>
              <a:rPr lang="en-IN" dirty="0" err="1" smtClean="0"/>
              <a:t>U</a:t>
            </a:r>
            <a:r>
              <a:rPr lang="en-IN" dirty="0" err="1" smtClean="0"/>
              <a:t>lnar</a:t>
            </a:r>
            <a:r>
              <a:rPr lang="en-IN" dirty="0" smtClean="0"/>
              <a:t> </a:t>
            </a:r>
            <a:r>
              <a:rPr lang="en-IN" dirty="0" smtClean="0"/>
              <a:t>flexors of wrist and fingers</a:t>
            </a:r>
            <a:endParaRPr lang="en-IN" dirty="0"/>
          </a:p>
        </p:txBody>
      </p:sp>
      <p:sp>
        <p:nvSpPr>
          <p:cNvPr id="4" name="Date Placeholder 3"/>
          <p:cNvSpPr>
            <a:spLocks noGrp="1"/>
          </p:cNvSpPr>
          <p:nvPr>
            <p:ph type="dt" sz="half" idx="10"/>
          </p:nvPr>
        </p:nvSpPr>
        <p:spPr/>
        <p:txBody>
          <a:bodyPr/>
          <a:lstStyle/>
          <a:p>
            <a:fld id="{CA697378-2D0A-45D5-84FF-C78453A27BD0}"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5122" name="Picture 2" descr="Image result for klumpke's palsy claw hand"/>
          <p:cNvPicPr>
            <a:picLocks noChangeAspect="1" noChangeArrowheads="1"/>
          </p:cNvPicPr>
          <p:nvPr/>
        </p:nvPicPr>
        <p:blipFill>
          <a:blip r:embed="rId2" cstate="print"/>
          <a:srcRect/>
          <a:stretch>
            <a:fillRect/>
          </a:stretch>
        </p:blipFill>
        <p:spPr bwMode="auto">
          <a:xfrm>
            <a:off x="2057400" y="3886200"/>
            <a:ext cx="4876800" cy="268805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Klumpke’s</a:t>
            </a:r>
            <a:r>
              <a:rPr lang="en-IN" dirty="0" smtClean="0"/>
              <a:t> paralysis</a:t>
            </a:r>
            <a:endParaRPr lang="en-IN" dirty="0"/>
          </a:p>
        </p:txBody>
      </p:sp>
      <p:sp>
        <p:nvSpPr>
          <p:cNvPr id="3" name="Content Placeholder 2"/>
          <p:cNvSpPr>
            <a:spLocks noGrp="1"/>
          </p:cNvSpPr>
          <p:nvPr>
            <p:ph idx="1"/>
          </p:nvPr>
        </p:nvSpPr>
        <p:spPr>
          <a:xfrm>
            <a:off x="457200" y="1775191"/>
            <a:ext cx="5486400" cy="4778009"/>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n-IN" b="1" dirty="0" smtClean="0"/>
              <a:t>Disability: ( </a:t>
            </a:r>
            <a:r>
              <a:rPr lang="en-IN" b="1" dirty="0" smtClean="0"/>
              <a:t>Motor </a:t>
            </a:r>
            <a:r>
              <a:rPr lang="en-IN" b="1" dirty="0" smtClean="0"/>
              <a:t>loss)</a:t>
            </a:r>
            <a:r>
              <a:rPr lang="en-IN" b="1" dirty="0" smtClean="0"/>
              <a:t>	paralysis of </a:t>
            </a:r>
            <a:r>
              <a:rPr lang="en-IN" b="1" dirty="0" err="1" smtClean="0"/>
              <a:t>ulnar</a:t>
            </a:r>
            <a:r>
              <a:rPr lang="en-IN" b="1" dirty="0" smtClean="0"/>
              <a:t> flexors of fingers</a:t>
            </a:r>
          </a:p>
          <a:p>
            <a:pPr>
              <a:buNone/>
            </a:pPr>
            <a:r>
              <a:rPr lang="en-IN" b="1" dirty="0" smtClean="0"/>
              <a:t>	loss of sensations :along </a:t>
            </a:r>
            <a:r>
              <a:rPr lang="en-IN" b="1" dirty="0" err="1" smtClean="0"/>
              <a:t>ulnar</a:t>
            </a:r>
            <a:r>
              <a:rPr lang="en-IN" b="1" dirty="0" smtClean="0"/>
              <a:t> border of forearm and hand</a:t>
            </a:r>
          </a:p>
          <a:p>
            <a:r>
              <a:rPr lang="en-IN" b="1" dirty="0" smtClean="0"/>
              <a:t>	</a:t>
            </a:r>
            <a:r>
              <a:rPr lang="en-IN" b="1" dirty="0" smtClean="0">
                <a:solidFill>
                  <a:srgbClr val="FF0000"/>
                </a:solidFill>
              </a:rPr>
              <a:t>Horner’s Syndrome: </a:t>
            </a:r>
            <a:r>
              <a:rPr lang="en-IN" b="1" dirty="0" err="1" smtClean="0">
                <a:solidFill>
                  <a:srgbClr val="FF0000"/>
                </a:solidFill>
              </a:rPr>
              <a:t>Ptosis</a:t>
            </a:r>
            <a:r>
              <a:rPr lang="en-IN" b="1" dirty="0" smtClean="0">
                <a:solidFill>
                  <a:srgbClr val="FF0000"/>
                </a:solidFill>
              </a:rPr>
              <a:t>, </a:t>
            </a:r>
            <a:r>
              <a:rPr lang="en-IN" b="1" dirty="0" err="1" smtClean="0">
                <a:solidFill>
                  <a:srgbClr val="FF0000"/>
                </a:solidFill>
              </a:rPr>
              <a:t>miosis</a:t>
            </a:r>
            <a:r>
              <a:rPr lang="en-IN" b="1" dirty="0" smtClean="0">
                <a:solidFill>
                  <a:srgbClr val="FF0000"/>
                </a:solidFill>
              </a:rPr>
              <a:t>, </a:t>
            </a:r>
            <a:r>
              <a:rPr lang="en-IN" b="1" dirty="0" err="1" smtClean="0">
                <a:solidFill>
                  <a:srgbClr val="FF0000"/>
                </a:solidFill>
              </a:rPr>
              <a:t>anhydrosis</a:t>
            </a:r>
            <a:r>
              <a:rPr lang="en-IN" b="1" dirty="0" smtClean="0">
                <a:solidFill>
                  <a:srgbClr val="FF0000"/>
                </a:solidFill>
              </a:rPr>
              <a:t>, </a:t>
            </a:r>
            <a:r>
              <a:rPr lang="en-IN" b="1" dirty="0" err="1" smtClean="0">
                <a:solidFill>
                  <a:srgbClr val="FF0000"/>
                </a:solidFill>
              </a:rPr>
              <a:t>enophthalmos</a:t>
            </a:r>
            <a:r>
              <a:rPr lang="en-IN" b="1" dirty="0" smtClean="0">
                <a:solidFill>
                  <a:srgbClr val="FF0000"/>
                </a:solidFill>
              </a:rPr>
              <a:t> and loss of </a:t>
            </a:r>
            <a:r>
              <a:rPr lang="en-IN" b="1" dirty="0" err="1" smtClean="0">
                <a:solidFill>
                  <a:srgbClr val="FF0000"/>
                </a:solidFill>
              </a:rPr>
              <a:t>ciliospinal</a:t>
            </a:r>
            <a:r>
              <a:rPr lang="en-IN" b="1" dirty="0" smtClean="0">
                <a:solidFill>
                  <a:srgbClr val="FF0000"/>
                </a:solidFill>
              </a:rPr>
              <a:t> reflex due to injury to </a:t>
            </a:r>
            <a:r>
              <a:rPr lang="en-IN" b="1" dirty="0" smtClean="0">
                <a:solidFill>
                  <a:srgbClr val="FF0000"/>
                </a:solidFill>
              </a:rPr>
              <a:t>sympathetic </a:t>
            </a:r>
            <a:r>
              <a:rPr lang="en-IN" b="1" dirty="0" smtClean="0">
                <a:solidFill>
                  <a:srgbClr val="FF0000"/>
                </a:solidFill>
              </a:rPr>
              <a:t>fibres to head and neck in T1  </a:t>
            </a:r>
          </a:p>
          <a:p>
            <a:r>
              <a:rPr lang="en-IN" b="1" dirty="0" smtClean="0"/>
              <a:t>Deformity: Claw hand</a:t>
            </a:r>
          </a:p>
          <a:p>
            <a:pPr>
              <a:buNone/>
            </a:pPr>
            <a:r>
              <a:rPr lang="en-IN" b="1" dirty="0" smtClean="0"/>
              <a:t>	hyperextension at </a:t>
            </a:r>
            <a:r>
              <a:rPr lang="en-IN" b="1" dirty="0" err="1" smtClean="0"/>
              <a:t>metacarpo-phlangeal</a:t>
            </a:r>
            <a:r>
              <a:rPr lang="en-IN" b="1" dirty="0" smtClean="0"/>
              <a:t> joints</a:t>
            </a:r>
          </a:p>
          <a:p>
            <a:pPr>
              <a:buNone/>
            </a:pPr>
            <a:r>
              <a:rPr lang="en-IN" b="1" dirty="0" smtClean="0"/>
              <a:t>	flexion at inter - </a:t>
            </a:r>
            <a:r>
              <a:rPr lang="en-IN" b="1" dirty="0" err="1" smtClean="0"/>
              <a:t>phalangeal</a:t>
            </a:r>
            <a:r>
              <a:rPr lang="en-IN" b="1" dirty="0" smtClean="0"/>
              <a:t> joints</a:t>
            </a:r>
          </a:p>
          <a:p>
            <a:pPr>
              <a:buNone/>
            </a:pPr>
            <a:r>
              <a:rPr lang="en-IN" b="1" dirty="0" smtClean="0"/>
              <a:t>	 </a:t>
            </a:r>
          </a:p>
          <a:p>
            <a:pPr>
              <a:buNone/>
            </a:pPr>
            <a:endParaRPr lang="en-IN" dirty="0" smtClean="0"/>
          </a:p>
          <a:p>
            <a:pPr>
              <a:buNone/>
            </a:pPr>
            <a:endParaRPr lang="en-IN" dirty="0"/>
          </a:p>
        </p:txBody>
      </p:sp>
      <p:sp>
        <p:nvSpPr>
          <p:cNvPr id="4" name="Date Placeholder 3"/>
          <p:cNvSpPr>
            <a:spLocks noGrp="1"/>
          </p:cNvSpPr>
          <p:nvPr>
            <p:ph type="dt" sz="half" idx="10"/>
          </p:nvPr>
        </p:nvSpPr>
        <p:spPr/>
        <p:txBody>
          <a:bodyPr/>
          <a:lstStyle/>
          <a:p>
            <a:fld id="{8B4CC0AC-8B3B-4156-AD09-A0E093A3A5D6}"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4100" name="Picture 4" descr="Image result for klumpke's palsy claw hand"/>
          <p:cNvPicPr>
            <a:picLocks noChangeAspect="1" noChangeArrowheads="1"/>
          </p:cNvPicPr>
          <p:nvPr/>
        </p:nvPicPr>
        <p:blipFill>
          <a:blip r:embed="rId2"/>
          <a:srcRect/>
          <a:stretch>
            <a:fillRect/>
          </a:stretch>
        </p:blipFill>
        <p:spPr bwMode="auto">
          <a:xfrm>
            <a:off x="6248400" y="1676400"/>
            <a:ext cx="2667000" cy="488610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Injury to nerve to </a:t>
            </a:r>
            <a:r>
              <a:rPr lang="en-IN" dirty="0" err="1" smtClean="0"/>
              <a:t>Serratus</a:t>
            </a:r>
            <a:r>
              <a:rPr lang="en-IN" dirty="0" smtClean="0"/>
              <a:t> Anterior</a:t>
            </a:r>
            <a:br>
              <a:rPr lang="en-IN" dirty="0" smtClean="0"/>
            </a:br>
            <a:r>
              <a:rPr lang="en-IN" dirty="0" smtClean="0"/>
              <a:t>Nerve of Bell</a:t>
            </a:r>
            <a:endParaRPr lang="en-IN" dirty="0"/>
          </a:p>
        </p:txBody>
      </p:sp>
      <p:sp>
        <p:nvSpPr>
          <p:cNvPr id="3" name="Content Placeholder 2"/>
          <p:cNvSpPr>
            <a:spLocks noGrp="1"/>
          </p:cNvSpPr>
          <p:nvPr>
            <p:ph idx="1"/>
          </p:nvPr>
        </p:nvSpPr>
        <p:spPr>
          <a:xfrm>
            <a:off x="457200" y="1775191"/>
            <a:ext cx="4114800" cy="4625609"/>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en-IN" b="1" dirty="0" smtClean="0"/>
              <a:t>Cause</a:t>
            </a:r>
            <a:r>
              <a:rPr lang="en-IN" dirty="0" smtClean="0"/>
              <a:t>: sudden pressure on shoulder from above </a:t>
            </a:r>
          </a:p>
          <a:p>
            <a:pPr>
              <a:buNone/>
            </a:pPr>
            <a:r>
              <a:rPr lang="en-IN" dirty="0" smtClean="0"/>
              <a:t>	carrying heavy load on shoulders</a:t>
            </a:r>
          </a:p>
          <a:p>
            <a:r>
              <a:rPr lang="en-IN" dirty="0" smtClean="0"/>
              <a:t> </a:t>
            </a:r>
            <a:r>
              <a:rPr lang="en-IN" b="1" dirty="0" smtClean="0"/>
              <a:t>Deformity</a:t>
            </a:r>
            <a:r>
              <a:rPr lang="en-IN" dirty="0" smtClean="0"/>
              <a:t>: winging of scapula	</a:t>
            </a:r>
          </a:p>
          <a:p>
            <a:r>
              <a:rPr lang="en-IN" b="1" dirty="0" smtClean="0"/>
              <a:t>Disability:</a:t>
            </a:r>
            <a:r>
              <a:rPr lang="en-IN" dirty="0" smtClean="0"/>
              <a:t> loss of pushing and punching</a:t>
            </a:r>
          </a:p>
          <a:p>
            <a:pPr>
              <a:buNone/>
            </a:pPr>
            <a:r>
              <a:rPr lang="en-IN" dirty="0" smtClean="0"/>
              <a:t>			   loss of overhead abduction at shoulder	</a:t>
            </a:r>
          </a:p>
          <a:p>
            <a:pPr>
              <a:buNone/>
            </a:pPr>
            <a:r>
              <a:rPr lang="en-IN" dirty="0" smtClean="0"/>
              <a:t>			</a:t>
            </a:r>
          </a:p>
        </p:txBody>
      </p:sp>
      <p:sp>
        <p:nvSpPr>
          <p:cNvPr id="4" name="Date Placeholder 3"/>
          <p:cNvSpPr>
            <a:spLocks noGrp="1"/>
          </p:cNvSpPr>
          <p:nvPr>
            <p:ph type="dt" sz="half" idx="10"/>
          </p:nvPr>
        </p:nvSpPr>
        <p:spPr/>
        <p:txBody>
          <a:bodyPr/>
          <a:lstStyle/>
          <a:p>
            <a:fld id="{BE514FBD-163E-4839-BFAE-E411B5AE2D40}"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3074" name="Picture 2" descr="Image result for winging scapula"/>
          <p:cNvPicPr>
            <a:picLocks noChangeAspect="1" noChangeArrowheads="1"/>
          </p:cNvPicPr>
          <p:nvPr/>
        </p:nvPicPr>
        <p:blipFill>
          <a:blip r:embed="rId2"/>
          <a:srcRect/>
          <a:stretch>
            <a:fillRect/>
          </a:stretch>
        </p:blipFill>
        <p:spPr bwMode="auto">
          <a:xfrm>
            <a:off x="4648200" y="2514600"/>
            <a:ext cx="4267200" cy="3200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0178" name="AutoShape 2" descr="Image result for quiz time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Image result for quiz time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2" name="Picture 6" descr="Image result for quiz time pictures"/>
          <p:cNvPicPr>
            <a:picLocks noChangeAspect="1" noChangeArrowheads="1"/>
          </p:cNvPicPr>
          <p:nvPr/>
        </p:nvPicPr>
        <p:blipFill>
          <a:blip r:embed="rId2"/>
          <a:srcRect/>
          <a:stretch>
            <a:fillRect/>
          </a:stretch>
        </p:blipFill>
        <p:spPr bwMode="auto">
          <a:xfrm>
            <a:off x="1676400" y="0"/>
            <a:ext cx="5715000" cy="6667500"/>
          </a:xfrm>
          <a:prstGeom prst="rect">
            <a:avLst/>
          </a:prstGeom>
          <a:noFill/>
        </p:spPr>
      </p:pic>
      <p:sp>
        <p:nvSpPr>
          <p:cNvPr id="6" name="Date Placeholder 5"/>
          <p:cNvSpPr>
            <a:spLocks noGrp="1"/>
          </p:cNvSpPr>
          <p:nvPr>
            <p:ph type="dt" sz="half" idx="10"/>
          </p:nvPr>
        </p:nvSpPr>
        <p:spPr/>
        <p:txBody>
          <a:bodyPr/>
          <a:lstStyle/>
          <a:p>
            <a:fld id="{33AEA976-AD37-41A6-B8CD-9E7297498696}" type="datetime8">
              <a:rPr lang="en-US" smtClean="0"/>
              <a:t>10/24/2016 10:35 AM</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a:t>
            </a:r>
            <a:endParaRPr lang="en-IN" dirty="0"/>
          </a:p>
        </p:txBody>
      </p:sp>
      <p:sp>
        <p:nvSpPr>
          <p:cNvPr id="3" name="Content Placeholder 2"/>
          <p:cNvSpPr>
            <a:spLocks noGrp="1"/>
          </p:cNvSpPr>
          <p:nvPr>
            <p:ph idx="1"/>
          </p:nvPr>
        </p:nvSpPr>
        <p:spPr>
          <a:xfrm>
            <a:off x="609600" y="1828800"/>
            <a:ext cx="8229600" cy="4625609"/>
          </a:xfrm>
        </p:spPr>
        <p:style>
          <a:lnRef idx="1">
            <a:schemeClr val="accent1"/>
          </a:lnRef>
          <a:fillRef idx="2">
            <a:schemeClr val="accent1"/>
          </a:fillRef>
          <a:effectRef idx="1">
            <a:schemeClr val="accent1"/>
          </a:effectRef>
          <a:fontRef idx="minor">
            <a:schemeClr val="dk1"/>
          </a:fontRef>
        </p:style>
        <p:txBody>
          <a:bodyPr/>
          <a:lstStyle/>
          <a:p>
            <a:r>
              <a:rPr lang="en-IN" dirty="0" smtClean="0"/>
              <a:t>Which of the following spinal nerves contribute </a:t>
            </a:r>
            <a:r>
              <a:rPr lang="en-IN" dirty="0" err="1" smtClean="0"/>
              <a:t>innervation</a:t>
            </a:r>
            <a:r>
              <a:rPr lang="en-IN" dirty="0" smtClean="0"/>
              <a:t> to upper limb?</a:t>
            </a:r>
          </a:p>
          <a:p>
            <a:pPr>
              <a:buNone/>
            </a:pPr>
            <a:endParaRPr lang="en-IN" dirty="0" smtClean="0"/>
          </a:p>
          <a:p>
            <a:r>
              <a:rPr lang="en-IN" dirty="0" smtClean="0"/>
              <a:t>A. C4,5,6,7,8 &amp; T1,2</a:t>
            </a:r>
          </a:p>
          <a:p>
            <a:r>
              <a:rPr lang="en-IN" dirty="0" smtClean="0"/>
              <a:t>B</a:t>
            </a:r>
            <a:r>
              <a:rPr lang="en-IN" dirty="0" smtClean="0"/>
              <a:t>. </a:t>
            </a:r>
            <a:r>
              <a:rPr lang="en-IN" dirty="0" smtClean="0"/>
              <a:t>C4,5,6,7,8 </a:t>
            </a:r>
            <a:r>
              <a:rPr lang="en-IN" dirty="0" smtClean="0"/>
              <a:t>&amp; T1</a:t>
            </a:r>
          </a:p>
          <a:p>
            <a:r>
              <a:rPr lang="en-IN" dirty="0" smtClean="0"/>
              <a:t>C. C5,6,7,8 </a:t>
            </a:r>
            <a:r>
              <a:rPr lang="en-IN" dirty="0" smtClean="0"/>
              <a:t>&amp; </a:t>
            </a:r>
            <a:r>
              <a:rPr lang="en-IN" dirty="0" smtClean="0"/>
              <a:t>T1,2</a:t>
            </a:r>
          </a:p>
          <a:p>
            <a:r>
              <a:rPr lang="en-IN" dirty="0" smtClean="0"/>
              <a:t>D. C5,6,7,8 </a:t>
            </a:r>
            <a:r>
              <a:rPr lang="en-IN" dirty="0" smtClean="0"/>
              <a:t>&amp; </a:t>
            </a:r>
            <a:r>
              <a:rPr lang="en-IN" dirty="0" smtClean="0"/>
              <a:t>T1</a:t>
            </a:r>
            <a:endParaRPr lang="en-IN" dirty="0"/>
          </a:p>
        </p:txBody>
      </p:sp>
      <p:sp>
        <p:nvSpPr>
          <p:cNvPr id="4" name="Date Placeholder 3"/>
          <p:cNvSpPr>
            <a:spLocks noGrp="1"/>
          </p:cNvSpPr>
          <p:nvPr>
            <p:ph type="dt" sz="half" idx="10"/>
          </p:nvPr>
        </p:nvSpPr>
        <p:spPr/>
        <p:txBody>
          <a:bodyPr/>
          <a:lstStyle/>
          <a:p>
            <a:fld id="{39AC0681-12AD-44CC-B26A-213438BA5D96}"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2.</a:t>
            </a:r>
            <a:endParaRPr lang="en-IN"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IN" dirty="0" smtClean="0"/>
              <a:t>Which part of a </a:t>
            </a:r>
            <a:r>
              <a:rPr lang="en-IN" dirty="0" smtClean="0"/>
              <a:t>spinal nerve form </a:t>
            </a:r>
            <a:r>
              <a:rPr lang="en-IN" dirty="0" smtClean="0">
                <a:solidFill>
                  <a:srgbClr val="FF0000"/>
                </a:solidFill>
              </a:rPr>
              <a:t>root</a:t>
            </a:r>
            <a:r>
              <a:rPr lang="en-IN" dirty="0" smtClean="0"/>
              <a:t> of brachial plexus?</a:t>
            </a:r>
          </a:p>
          <a:p>
            <a:pPr>
              <a:buNone/>
            </a:pPr>
            <a:endParaRPr lang="en-IN" dirty="0" smtClean="0"/>
          </a:p>
          <a:p>
            <a:r>
              <a:rPr lang="en-IN" dirty="0" smtClean="0"/>
              <a:t>A. Dorsal root</a:t>
            </a:r>
          </a:p>
          <a:p>
            <a:r>
              <a:rPr lang="en-IN" dirty="0" smtClean="0"/>
              <a:t>B. Ventral root</a:t>
            </a:r>
          </a:p>
          <a:p>
            <a:r>
              <a:rPr lang="en-IN" dirty="0" smtClean="0"/>
              <a:t>C. Anterior primary </a:t>
            </a:r>
            <a:r>
              <a:rPr lang="en-IN" dirty="0" err="1" smtClean="0"/>
              <a:t>ramus</a:t>
            </a:r>
            <a:endParaRPr lang="en-IN" dirty="0" smtClean="0"/>
          </a:p>
          <a:p>
            <a:r>
              <a:rPr lang="en-IN" dirty="0" smtClean="0"/>
              <a:t>D. Posterior primary </a:t>
            </a:r>
            <a:r>
              <a:rPr lang="en-IN" dirty="0" err="1" smtClean="0"/>
              <a:t>ramus</a:t>
            </a:r>
            <a:endParaRPr lang="en-IN" dirty="0"/>
          </a:p>
        </p:txBody>
      </p:sp>
      <p:sp>
        <p:nvSpPr>
          <p:cNvPr id="4" name="Date Placeholder 3"/>
          <p:cNvSpPr>
            <a:spLocks noGrp="1"/>
          </p:cNvSpPr>
          <p:nvPr>
            <p:ph type="dt" sz="half" idx="10"/>
          </p:nvPr>
        </p:nvSpPr>
        <p:spPr/>
        <p:txBody>
          <a:bodyPr/>
          <a:lstStyle/>
          <a:p>
            <a:fld id="{BA32B580-111D-42B0-89CF-11BB60EB19CA}"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Which of the following structure of upper limb is </a:t>
            </a:r>
            <a:r>
              <a:rPr lang="en-US" dirty="0" smtClean="0">
                <a:solidFill>
                  <a:srgbClr val="FF0000"/>
                </a:solidFill>
              </a:rPr>
              <a:t>not</a:t>
            </a:r>
            <a:r>
              <a:rPr lang="en-US" dirty="0" smtClean="0"/>
              <a:t> supplied by sympathetic </a:t>
            </a:r>
            <a:r>
              <a:rPr lang="en-US" dirty="0" err="1" smtClean="0"/>
              <a:t>fibres</a:t>
            </a:r>
            <a:r>
              <a:rPr lang="en-US" dirty="0" smtClean="0"/>
              <a:t>?</a:t>
            </a:r>
          </a:p>
          <a:p>
            <a:pPr>
              <a:buNone/>
            </a:pPr>
            <a:endParaRPr lang="en-US" dirty="0" smtClean="0"/>
          </a:p>
          <a:p>
            <a:r>
              <a:rPr lang="en-US" dirty="0" smtClean="0"/>
              <a:t>A. skeletal muscles</a:t>
            </a:r>
          </a:p>
          <a:p>
            <a:r>
              <a:rPr lang="en-US" dirty="0" smtClean="0"/>
              <a:t>B. arteries</a:t>
            </a:r>
          </a:p>
          <a:p>
            <a:r>
              <a:rPr lang="en-US" dirty="0" smtClean="0"/>
              <a:t>C. sweat glands</a:t>
            </a:r>
          </a:p>
          <a:p>
            <a:r>
              <a:rPr lang="en-US" dirty="0" smtClean="0"/>
              <a:t>D. </a:t>
            </a:r>
            <a:r>
              <a:rPr lang="en-US" dirty="0" err="1" smtClean="0"/>
              <a:t>a</a:t>
            </a:r>
            <a:r>
              <a:rPr lang="en-US" dirty="0" err="1" smtClean="0"/>
              <a:t>rrector</a:t>
            </a:r>
            <a:r>
              <a:rPr lang="en-US" dirty="0" smtClean="0"/>
              <a:t> </a:t>
            </a:r>
            <a:r>
              <a:rPr lang="en-US" dirty="0" err="1" smtClean="0"/>
              <a:t>pilorum</a:t>
            </a:r>
            <a:r>
              <a:rPr lang="en-US" dirty="0" smtClean="0"/>
              <a:t> muscle</a:t>
            </a:r>
            <a:endParaRPr lang="en-US" dirty="0"/>
          </a:p>
        </p:txBody>
      </p:sp>
      <p:sp>
        <p:nvSpPr>
          <p:cNvPr id="4" name="Date Placeholder 3"/>
          <p:cNvSpPr>
            <a:spLocks noGrp="1"/>
          </p:cNvSpPr>
          <p:nvPr>
            <p:ph type="dt" sz="half" idx="10"/>
          </p:nvPr>
        </p:nvSpPr>
        <p:spPr/>
        <p:txBody>
          <a:bodyPr/>
          <a:lstStyle/>
          <a:p>
            <a:fld id="{47D2277E-E5BC-4994-BCF7-EB5F54138FE6}"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t>Ist</a:t>
            </a:r>
            <a:r>
              <a:rPr lang="en-US" dirty="0" smtClean="0"/>
              <a:t> part of </a:t>
            </a:r>
            <a:r>
              <a:rPr lang="en-US" dirty="0" err="1" smtClean="0"/>
              <a:t>axillary</a:t>
            </a:r>
            <a:r>
              <a:rPr lang="en-US" dirty="0" smtClean="0"/>
              <a:t> artery is related  medially to</a:t>
            </a:r>
          </a:p>
          <a:p>
            <a:pPr>
              <a:buNone/>
            </a:pPr>
            <a:endParaRPr lang="en-US" dirty="0" smtClean="0"/>
          </a:p>
          <a:p>
            <a:r>
              <a:rPr lang="en-US" dirty="0" smtClean="0"/>
              <a:t>A. medial cord of brachial plexus</a:t>
            </a:r>
          </a:p>
          <a:p>
            <a:r>
              <a:rPr lang="en-US" dirty="0" smtClean="0"/>
              <a:t>B. </a:t>
            </a:r>
            <a:r>
              <a:rPr lang="en-US" dirty="0" err="1" smtClean="0"/>
              <a:t>axillary</a:t>
            </a:r>
            <a:r>
              <a:rPr lang="en-US" dirty="0" smtClean="0"/>
              <a:t> vein</a:t>
            </a:r>
          </a:p>
          <a:p>
            <a:r>
              <a:rPr lang="en-US" dirty="0" smtClean="0"/>
              <a:t>C. </a:t>
            </a:r>
            <a:r>
              <a:rPr lang="en-US" dirty="0" err="1" smtClean="0"/>
              <a:t>ulnar</a:t>
            </a:r>
            <a:r>
              <a:rPr lang="en-US" dirty="0" smtClean="0"/>
              <a:t> nerve</a:t>
            </a:r>
          </a:p>
          <a:p>
            <a:r>
              <a:rPr lang="en-US" dirty="0" smtClean="0"/>
              <a:t>D. cephalic vein </a:t>
            </a:r>
            <a:endParaRPr lang="en-US" dirty="0"/>
          </a:p>
        </p:txBody>
      </p:sp>
      <p:sp>
        <p:nvSpPr>
          <p:cNvPr id="4" name="Date Placeholder 3"/>
          <p:cNvSpPr>
            <a:spLocks noGrp="1"/>
          </p:cNvSpPr>
          <p:nvPr>
            <p:ph type="dt" sz="half" idx="10"/>
          </p:nvPr>
        </p:nvSpPr>
        <p:spPr/>
        <p:txBody>
          <a:bodyPr/>
          <a:lstStyle/>
          <a:p>
            <a:fld id="{351A7715-0787-4146-AC2A-9B68AF1B398A}"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55448"/>
            <a:ext cx="4724400" cy="125272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IN" dirty="0" smtClean="0"/>
              <a:t>   </a:t>
            </a:r>
            <a:r>
              <a:rPr lang="en-IN" dirty="0" smtClean="0"/>
              <a:t>Brachial </a:t>
            </a:r>
            <a:r>
              <a:rPr lang="en-IN" dirty="0" smtClean="0"/>
              <a:t>Plexus: </a:t>
            </a:r>
            <a:r>
              <a:rPr lang="en-IN" dirty="0" smtClean="0"/>
              <a:t>                        	5Parts</a:t>
            </a:r>
            <a:endParaRPr lang="en-IN" dirty="0"/>
          </a:p>
        </p:txBody>
      </p:sp>
      <p:sp>
        <p:nvSpPr>
          <p:cNvPr id="3" name="Content Placeholder 2"/>
          <p:cNvSpPr>
            <a:spLocks noGrp="1"/>
          </p:cNvSpPr>
          <p:nvPr>
            <p:ph idx="1"/>
          </p:nvPr>
        </p:nvSpPr>
        <p:spPr>
          <a:xfrm>
            <a:off x="228600" y="2667000"/>
            <a:ext cx="3657600" cy="3810000"/>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en-IN" b="1" dirty="0" err="1" smtClean="0">
                <a:solidFill>
                  <a:schemeClr val="accent6">
                    <a:lumMod val="75000"/>
                  </a:schemeClr>
                </a:solidFill>
              </a:rPr>
              <a:t>Supraclavicular</a:t>
            </a:r>
            <a:r>
              <a:rPr lang="en-IN" b="1" dirty="0" smtClean="0">
                <a:solidFill>
                  <a:schemeClr val="accent6">
                    <a:lumMod val="75000"/>
                  </a:schemeClr>
                </a:solidFill>
              </a:rPr>
              <a:t> in neck</a:t>
            </a:r>
          </a:p>
          <a:p>
            <a:r>
              <a:rPr lang="en-IN" b="1" dirty="0" smtClean="0">
                <a:solidFill>
                  <a:schemeClr val="accent6">
                    <a:lumMod val="75000"/>
                  </a:schemeClr>
                </a:solidFill>
              </a:rPr>
              <a:t>Roots</a:t>
            </a:r>
          </a:p>
          <a:p>
            <a:r>
              <a:rPr lang="en-IN" b="1" dirty="0" smtClean="0">
                <a:solidFill>
                  <a:schemeClr val="accent6">
                    <a:lumMod val="75000"/>
                  </a:schemeClr>
                </a:solidFill>
              </a:rPr>
              <a:t>Trunks</a:t>
            </a:r>
          </a:p>
          <a:p>
            <a:r>
              <a:rPr lang="en-IN" b="1" dirty="0" smtClean="0">
                <a:solidFill>
                  <a:srgbClr val="FF0000"/>
                </a:solidFill>
              </a:rPr>
              <a:t>Posterior to clavicle :Divisions</a:t>
            </a:r>
          </a:p>
          <a:p>
            <a:r>
              <a:rPr lang="en-IN" b="1" dirty="0" err="1" smtClean="0"/>
              <a:t>Infraclavicular:In</a:t>
            </a:r>
            <a:r>
              <a:rPr lang="en-IN" b="1" dirty="0" smtClean="0"/>
              <a:t> </a:t>
            </a:r>
            <a:r>
              <a:rPr lang="en-IN" b="1" dirty="0" err="1" smtClean="0"/>
              <a:t>axilla</a:t>
            </a:r>
            <a:r>
              <a:rPr lang="en-IN" b="1" dirty="0" smtClean="0"/>
              <a:t> </a:t>
            </a:r>
          </a:p>
          <a:p>
            <a:r>
              <a:rPr lang="en-IN" b="1" dirty="0" smtClean="0">
                <a:solidFill>
                  <a:srgbClr val="0070C0"/>
                </a:solidFill>
              </a:rPr>
              <a:t>Cords</a:t>
            </a:r>
          </a:p>
          <a:p>
            <a:r>
              <a:rPr lang="en-IN" b="1" dirty="0" smtClean="0">
                <a:solidFill>
                  <a:srgbClr val="0070C0"/>
                </a:solidFill>
              </a:rPr>
              <a:t>Branches</a:t>
            </a:r>
          </a:p>
          <a:p>
            <a:endParaRPr lang="en-IN" dirty="0"/>
          </a:p>
        </p:txBody>
      </p:sp>
      <p:sp>
        <p:nvSpPr>
          <p:cNvPr id="4" name="Date Placeholder 3"/>
          <p:cNvSpPr>
            <a:spLocks noGrp="1"/>
          </p:cNvSpPr>
          <p:nvPr>
            <p:ph type="dt" sz="half" idx="10"/>
          </p:nvPr>
        </p:nvSpPr>
        <p:spPr/>
        <p:txBody>
          <a:bodyPr/>
          <a:lstStyle/>
          <a:p>
            <a:fld id="{3450C780-9045-45F5-95F1-6DAC1FEBE2DF}" type="datetime8">
              <a:rPr lang="en-US" smtClean="0"/>
              <a:t>10/24/2016 10:35 AM</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12289" name="Picture 1"/>
          <p:cNvPicPr>
            <a:picLocks noChangeAspect="1" noChangeArrowheads="1"/>
          </p:cNvPicPr>
          <p:nvPr/>
        </p:nvPicPr>
        <p:blipFill>
          <a:blip r:embed="rId2"/>
          <a:srcRect l="25025" t="20000" r="23125" b="12222"/>
          <a:stretch>
            <a:fillRect/>
          </a:stretch>
        </p:blipFill>
        <p:spPr bwMode="auto">
          <a:xfrm>
            <a:off x="3810000" y="1828800"/>
            <a:ext cx="5181600" cy="3810000"/>
          </a:xfrm>
          <a:prstGeom prst="rect">
            <a:avLst/>
          </a:prstGeom>
          <a:noFill/>
          <a:ln w="9525">
            <a:noFill/>
            <a:miter lim="800000"/>
            <a:headEnd/>
            <a:tailEnd/>
          </a:ln>
          <a:effectLst/>
        </p:spPr>
      </p:pic>
      <p:pic>
        <p:nvPicPr>
          <p:cNvPr id="12290" name="Picture 2" descr="Image result for tree"/>
          <p:cNvPicPr>
            <a:picLocks noChangeAspect="1" noChangeArrowheads="1"/>
          </p:cNvPicPr>
          <p:nvPr/>
        </p:nvPicPr>
        <p:blipFill>
          <a:blip r:embed="rId3"/>
          <a:srcRect/>
          <a:stretch>
            <a:fillRect/>
          </a:stretch>
        </p:blipFill>
        <p:spPr bwMode="auto">
          <a:xfrm>
            <a:off x="381000" y="304800"/>
            <a:ext cx="3046615" cy="2286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dirty="0" smtClean="0"/>
              <a:t>. Identify </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1BE88E82-9A48-4E14-8813-6A7EF8706BD9}"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40962" name="Picture 2" descr="Image result for branches of brachial plexus"/>
          <p:cNvPicPr>
            <a:picLocks noChangeAspect="1" noChangeArrowheads="1"/>
          </p:cNvPicPr>
          <p:nvPr/>
        </p:nvPicPr>
        <p:blipFill>
          <a:blip r:embed="rId2"/>
          <a:srcRect r="20146"/>
          <a:stretch>
            <a:fillRect/>
          </a:stretch>
        </p:blipFill>
        <p:spPr bwMode="auto">
          <a:xfrm>
            <a:off x="914400" y="2057400"/>
            <a:ext cx="7010400" cy="41700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7E1D0B-6430-4C73-A8A2-468DE51DAD39}"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3">
            <a:schemeClr val="lt1"/>
          </a:lnRef>
          <a:fillRef idx="1">
            <a:schemeClr val="accent6"/>
          </a:fillRef>
          <a:effectRef idx="1">
            <a:schemeClr val="accent6"/>
          </a:effectRef>
          <a:fontRef idx="minor">
            <a:schemeClr val="lt1"/>
          </a:fontRef>
        </p:style>
        <p:txBody>
          <a:bodyPr/>
          <a:lstStyle/>
          <a:p>
            <a:r>
              <a:rPr lang="en-IN" dirty="0" smtClean="0"/>
              <a:t>Brachial Plexus: ROOTS 5</a:t>
            </a:r>
            <a:endParaRPr lang="en-IN" dirty="0"/>
          </a:p>
        </p:txBody>
      </p:sp>
      <p:sp>
        <p:nvSpPr>
          <p:cNvPr id="3" name="Content Placeholder 2"/>
          <p:cNvSpPr>
            <a:spLocks noGrp="1"/>
          </p:cNvSpPr>
          <p:nvPr>
            <p:ph idx="1"/>
          </p:nvPr>
        </p:nvSpPr>
        <p:spPr>
          <a:xfrm>
            <a:off x="304800" y="1524000"/>
            <a:ext cx="4191000" cy="4800600"/>
          </a:xfrm>
        </p:spPr>
        <p:style>
          <a:lnRef idx="1">
            <a:schemeClr val="accent6"/>
          </a:lnRef>
          <a:fillRef idx="2">
            <a:schemeClr val="accent6"/>
          </a:fillRef>
          <a:effectRef idx="1">
            <a:schemeClr val="accent6"/>
          </a:effectRef>
          <a:fontRef idx="minor">
            <a:schemeClr val="dk1"/>
          </a:fontRef>
        </p:style>
        <p:txBody>
          <a:bodyPr>
            <a:normAutofit/>
          </a:bodyPr>
          <a:lstStyle/>
          <a:p>
            <a:endParaRPr lang="en-IN" b="1" dirty="0" smtClean="0">
              <a:solidFill>
                <a:srgbClr val="FF0000"/>
              </a:solidFill>
            </a:endParaRPr>
          </a:p>
          <a:p>
            <a:endParaRPr lang="en-IN" b="1" dirty="0" smtClean="0">
              <a:solidFill>
                <a:srgbClr val="FF0000"/>
              </a:solidFill>
            </a:endParaRPr>
          </a:p>
          <a:p>
            <a:r>
              <a:rPr lang="en-IN" b="1" dirty="0" smtClean="0">
                <a:solidFill>
                  <a:srgbClr val="FF0000"/>
                </a:solidFill>
              </a:rPr>
              <a:t>ANTERIOR </a:t>
            </a:r>
            <a:r>
              <a:rPr lang="en-IN" b="1" dirty="0" smtClean="0">
                <a:solidFill>
                  <a:srgbClr val="FF0000"/>
                </a:solidFill>
              </a:rPr>
              <a:t>PRIMARY RAMI of</a:t>
            </a:r>
            <a:r>
              <a:rPr lang="en-IN" dirty="0" smtClean="0"/>
              <a:t>    C5,C6,C7,C8,T1</a:t>
            </a:r>
          </a:p>
          <a:p>
            <a:endParaRPr lang="en-IN" dirty="0"/>
          </a:p>
        </p:txBody>
      </p:sp>
      <p:sp>
        <p:nvSpPr>
          <p:cNvPr id="4" name="Date Placeholder 3"/>
          <p:cNvSpPr>
            <a:spLocks noGrp="1"/>
          </p:cNvSpPr>
          <p:nvPr>
            <p:ph type="dt" sz="half" idx="10"/>
          </p:nvPr>
        </p:nvSpPr>
        <p:spPr/>
        <p:txBody>
          <a:bodyPr/>
          <a:lstStyle/>
          <a:p>
            <a:fld id="{7FD5C7C8-1B0C-493A-B546-8144D3D78A65}"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11268" name="Picture 4" descr="Image result for anterior primary rami"/>
          <p:cNvPicPr>
            <a:picLocks noChangeAspect="1" noChangeArrowheads="1"/>
          </p:cNvPicPr>
          <p:nvPr/>
        </p:nvPicPr>
        <p:blipFill>
          <a:blip r:embed="rId2"/>
          <a:srcRect/>
          <a:stretch>
            <a:fillRect/>
          </a:stretch>
        </p:blipFill>
        <p:spPr bwMode="auto">
          <a:xfrm>
            <a:off x="4648200" y="1295400"/>
            <a:ext cx="4495800" cy="49531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3">
            <a:schemeClr val="lt1"/>
          </a:lnRef>
          <a:fillRef idx="1">
            <a:schemeClr val="accent6"/>
          </a:fillRef>
          <a:effectRef idx="1">
            <a:schemeClr val="accent6"/>
          </a:effectRef>
          <a:fontRef idx="minor">
            <a:schemeClr val="lt1"/>
          </a:fontRef>
        </p:style>
        <p:txBody>
          <a:bodyPr/>
          <a:lstStyle/>
          <a:p>
            <a:r>
              <a:rPr lang="en-IN" dirty="0" smtClean="0"/>
              <a:t>Brachial Plexus: ROOTS 5</a:t>
            </a:r>
            <a:endParaRPr lang="en-IN" dirty="0"/>
          </a:p>
        </p:txBody>
      </p:sp>
      <p:sp>
        <p:nvSpPr>
          <p:cNvPr id="3" name="Content Placeholder 2"/>
          <p:cNvSpPr>
            <a:spLocks noGrp="1"/>
          </p:cNvSpPr>
          <p:nvPr>
            <p:ph idx="1"/>
          </p:nvPr>
        </p:nvSpPr>
        <p:spPr>
          <a:xfrm>
            <a:off x="304800" y="1524000"/>
            <a:ext cx="4191000" cy="4800600"/>
          </a:xfrm>
        </p:spPr>
        <p:style>
          <a:lnRef idx="1">
            <a:schemeClr val="accent6"/>
          </a:lnRef>
          <a:fillRef idx="2">
            <a:schemeClr val="accent6"/>
          </a:fillRef>
          <a:effectRef idx="1">
            <a:schemeClr val="accent6"/>
          </a:effectRef>
          <a:fontRef idx="minor">
            <a:schemeClr val="dk1"/>
          </a:fontRef>
        </p:style>
        <p:txBody>
          <a:bodyPr>
            <a:normAutofit/>
          </a:bodyPr>
          <a:lstStyle/>
          <a:p>
            <a:endParaRPr lang="en-IN" b="1" dirty="0" smtClean="0">
              <a:solidFill>
                <a:srgbClr val="FF0000"/>
              </a:solidFill>
            </a:endParaRPr>
          </a:p>
          <a:p>
            <a:pPr>
              <a:buNone/>
            </a:pPr>
            <a:r>
              <a:rPr lang="en-IN" dirty="0" smtClean="0"/>
              <a:t>  </a:t>
            </a:r>
            <a:endParaRPr lang="en-IN" dirty="0" smtClean="0"/>
          </a:p>
          <a:p>
            <a:r>
              <a:rPr lang="en-IN" dirty="0" smtClean="0"/>
              <a:t>Also , fibres are contributed by C4 and T2</a:t>
            </a:r>
          </a:p>
          <a:p>
            <a:endParaRPr lang="en-IN" dirty="0"/>
          </a:p>
        </p:txBody>
      </p:sp>
      <p:sp>
        <p:nvSpPr>
          <p:cNvPr id="4" name="Date Placeholder 3"/>
          <p:cNvSpPr>
            <a:spLocks noGrp="1"/>
          </p:cNvSpPr>
          <p:nvPr>
            <p:ph type="dt" sz="half" idx="10"/>
          </p:nvPr>
        </p:nvSpPr>
        <p:spPr/>
        <p:txBody>
          <a:bodyPr/>
          <a:lstStyle/>
          <a:p>
            <a:fld id="{03CE0750-3D1B-4DF0-9131-8A977517EA8A}"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7" name="Picture 1"/>
          <p:cNvPicPr>
            <a:picLocks noChangeAspect="1" noChangeArrowheads="1"/>
          </p:cNvPicPr>
          <p:nvPr/>
        </p:nvPicPr>
        <p:blipFill>
          <a:blip r:embed="rId2"/>
          <a:srcRect l="21250" t="20000" r="23125" b="12222"/>
          <a:stretch>
            <a:fillRect/>
          </a:stretch>
        </p:blipFill>
        <p:spPr bwMode="auto">
          <a:xfrm>
            <a:off x="4572000" y="2409289"/>
            <a:ext cx="4267200" cy="29247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3">
            <a:schemeClr val="lt1"/>
          </a:lnRef>
          <a:fillRef idx="1">
            <a:schemeClr val="accent6"/>
          </a:fillRef>
          <a:effectRef idx="1">
            <a:schemeClr val="accent6"/>
          </a:effectRef>
          <a:fontRef idx="minor">
            <a:schemeClr val="lt1"/>
          </a:fontRef>
        </p:style>
        <p:txBody>
          <a:bodyPr/>
          <a:lstStyle/>
          <a:p>
            <a:r>
              <a:rPr lang="en-IN" dirty="0" smtClean="0"/>
              <a:t>Brachial Plexus: ROOTS 5</a:t>
            </a:r>
            <a:endParaRPr lang="en-IN" dirty="0"/>
          </a:p>
        </p:txBody>
      </p:sp>
      <p:sp>
        <p:nvSpPr>
          <p:cNvPr id="3" name="Content Placeholder 2"/>
          <p:cNvSpPr>
            <a:spLocks noGrp="1"/>
          </p:cNvSpPr>
          <p:nvPr>
            <p:ph idx="1"/>
          </p:nvPr>
        </p:nvSpPr>
        <p:spPr>
          <a:xfrm>
            <a:off x="457200" y="1828800"/>
            <a:ext cx="4191000" cy="4800600"/>
          </a:xfrm>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IN" dirty="0" smtClean="0"/>
          </a:p>
          <a:p>
            <a:r>
              <a:rPr lang="en-IN" b="1" dirty="0" smtClean="0"/>
              <a:t>Prefixed plexus </a:t>
            </a:r>
            <a:r>
              <a:rPr lang="en-IN" dirty="0" smtClean="0"/>
              <a:t>large contribution from C4 but not from T2</a:t>
            </a:r>
          </a:p>
          <a:p>
            <a:r>
              <a:rPr lang="en-IN" b="1" dirty="0" err="1" smtClean="0"/>
              <a:t>Postfixed</a:t>
            </a:r>
            <a:r>
              <a:rPr lang="en-IN" b="1" dirty="0" smtClean="0"/>
              <a:t> plexus</a:t>
            </a:r>
            <a:r>
              <a:rPr lang="en-IN" dirty="0" smtClean="0"/>
              <a:t>: large contribution from T2 but not from C4</a:t>
            </a:r>
          </a:p>
          <a:p>
            <a:endParaRPr lang="en-IN" dirty="0" smtClean="0"/>
          </a:p>
          <a:p>
            <a:endParaRPr lang="en-IN" dirty="0"/>
          </a:p>
        </p:txBody>
      </p:sp>
      <p:sp>
        <p:nvSpPr>
          <p:cNvPr id="4" name="Date Placeholder 3"/>
          <p:cNvSpPr>
            <a:spLocks noGrp="1"/>
          </p:cNvSpPr>
          <p:nvPr>
            <p:ph type="dt" sz="half" idx="10"/>
          </p:nvPr>
        </p:nvSpPr>
        <p:spPr/>
        <p:txBody>
          <a:bodyPr/>
          <a:lstStyle/>
          <a:p>
            <a:fld id="{4CD70032-9FBA-4077-AFE5-99564022F904}"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11265" name="Picture 1"/>
          <p:cNvPicPr>
            <a:picLocks noChangeAspect="1" noChangeArrowheads="1"/>
          </p:cNvPicPr>
          <p:nvPr/>
        </p:nvPicPr>
        <p:blipFill>
          <a:blip r:embed="rId2"/>
          <a:srcRect l="33125" t="18889" r="21875" b="13333"/>
          <a:stretch>
            <a:fillRect/>
          </a:stretch>
        </p:blipFill>
        <p:spPr bwMode="auto">
          <a:xfrm>
            <a:off x="9144000" y="1295400"/>
            <a:ext cx="5486400" cy="4648200"/>
          </a:xfrm>
          <a:prstGeom prst="rect">
            <a:avLst/>
          </a:prstGeom>
          <a:noFill/>
          <a:ln w="9525">
            <a:noFill/>
            <a:miter lim="800000"/>
            <a:headEnd/>
            <a:tailEnd/>
          </a:ln>
          <a:effectLst/>
        </p:spPr>
      </p:pic>
      <p:pic>
        <p:nvPicPr>
          <p:cNvPr id="11266" name="Picture 2" descr="Image result for prefixed and postfixed brachial plexus"/>
          <p:cNvPicPr>
            <a:picLocks noChangeAspect="1" noChangeArrowheads="1"/>
          </p:cNvPicPr>
          <p:nvPr/>
        </p:nvPicPr>
        <p:blipFill>
          <a:blip r:embed="rId3"/>
          <a:srcRect/>
          <a:stretch>
            <a:fillRect/>
          </a:stretch>
        </p:blipFill>
        <p:spPr bwMode="auto">
          <a:xfrm>
            <a:off x="5181600" y="990600"/>
            <a:ext cx="3483429" cy="609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Sympathetic </a:t>
            </a:r>
            <a:r>
              <a:rPr lang="en-IN" dirty="0" err="1" smtClean="0"/>
              <a:t>innervation</a:t>
            </a:r>
            <a:r>
              <a:rPr lang="en-IN" dirty="0" smtClean="0"/>
              <a:t> of limb</a:t>
            </a:r>
            <a:endParaRPr lang="en-IN" dirty="0"/>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0E9091BF-4032-454A-81C3-2A4742C2280B}"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63490" name="Picture 2" descr="Image result for sympathetic innervation of upper limb"/>
          <p:cNvPicPr>
            <a:picLocks noChangeAspect="1" noChangeArrowheads="1"/>
          </p:cNvPicPr>
          <p:nvPr/>
        </p:nvPicPr>
        <p:blipFill>
          <a:blip r:embed="rId2"/>
          <a:srcRect l="3061" t="2908" r="4082"/>
          <a:stretch>
            <a:fillRect/>
          </a:stretch>
        </p:blipFill>
        <p:spPr bwMode="auto">
          <a:xfrm>
            <a:off x="990600" y="1600200"/>
            <a:ext cx="6934200" cy="50891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style>
          <a:lnRef idx="3">
            <a:schemeClr val="lt1"/>
          </a:lnRef>
          <a:fillRef idx="1">
            <a:schemeClr val="accent6"/>
          </a:fillRef>
          <a:effectRef idx="1">
            <a:schemeClr val="accent6"/>
          </a:effectRef>
          <a:fontRef idx="minor">
            <a:schemeClr val="lt1"/>
          </a:fontRef>
        </p:style>
        <p:txBody>
          <a:bodyPr/>
          <a:lstStyle/>
          <a:p>
            <a:r>
              <a:rPr lang="en-IN" dirty="0" smtClean="0"/>
              <a:t>Brachial Plexus: 3TRUNKS</a:t>
            </a:r>
            <a:endParaRPr lang="en-IN" dirty="0"/>
          </a:p>
        </p:txBody>
      </p:sp>
      <p:sp>
        <p:nvSpPr>
          <p:cNvPr id="3" name="Content Placeholder 2"/>
          <p:cNvSpPr>
            <a:spLocks noGrp="1"/>
          </p:cNvSpPr>
          <p:nvPr>
            <p:ph idx="1"/>
          </p:nvPr>
        </p:nvSpPr>
        <p:spPr>
          <a:xfrm>
            <a:off x="457200" y="1219200"/>
            <a:ext cx="8305800" cy="1752600"/>
          </a:xfrm>
        </p:spPr>
        <p:style>
          <a:lnRef idx="1">
            <a:schemeClr val="accent6"/>
          </a:lnRef>
          <a:fillRef idx="2">
            <a:schemeClr val="accent6"/>
          </a:fillRef>
          <a:effectRef idx="1">
            <a:schemeClr val="accent6"/>
          </a:effectRef>
          <a:fontRef idx="minor">
            <a:schemeClr val="dk1"/>
          </a:fontRef>
        </p:style>
        <p:txBody>
          <a:bodyPr/>
          <a:lstStyle/>
          <a:p>
            <a:pPr algn="ctr"/>
            <a:r>
              <a:rPr lang="en-IN" dirty="0" smtClean="0"/>
              <a:t>C5 and C6: Upper Trunk</a:t>
            </a:r>
          </a:p>
          <a:p>
            <a:pPr algn="ctr"/>
            <a:r>
              <a:rPr lang="en-IN" dirty="0" smtClean="0"/>
              <a:t>C7             : Middle Trunk</a:t>
            </a:r>
          </a:p>
          <a:p>
            <a:pPr algn="ctr"/>
            <a:r>
              <a:rPr lang="en-IN" dirty="0" smtClean="0"/>
              <a:t>C8 and T1: Lower Trunk</a:t>
            </a:r>
          </a:p>
          <a:p>
            <a:pPr algn="ctr"/>
            <a:endParaRPr lang="en-IN" dirty="0"/>
          </a:p>
        </p:txBody>
      </p:sp>
      <p:sp>
        <p:nvSpPr>
          <p:cNvPr id="4" name="Date Placeholder 3"/>
          <p:cNvSpPr>
            <a:spLocks noGrp="1"/>
          </p:cNvSpPr>
          <p:nvPr>
            <p:ph type="dt" sz="half" idx="10"/>
          </p:nvPr>
        </p:nvSpPr>
        <p:spPr/>
        <p:txBody>
          <a:bodyPr/>
          <a:lstStyle/>
          <a:p>
            <a:fld id="{B2BB61AC-9384-4785-83D6-F589B4DB1991}" type="datetime8">
              <a:rPr lang="en-US" smtClean="0"/>
              <a:t>10/24/2016 10:35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6" name="Picture 1"/>
          <p:cNvPicPr>
            <a:picLocks noChangeAspect="1" noChangeArrowheads="1"/>
          </p:cNvPicPr>
          <p:nvPr/>
        </p:nvPicPr>
        <p:blipFill>
          <a:blip r:embed="rId2"/>
          <a:srcRect l="21250" t="20000" r="23125" b="12222"/>
          <a:stretch>
            <a:fillRect/>
          </a:stretch>
        </p:blipFill>
        <p:spPr bwMode="auto">
          <a:xfrm>
            <a:off x="1676400" y="2895600"/>
            <a:ext cx="5558852"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477</TotalTime>
  <Words>726</Words>
  <Application>Microsoft Office PowerPoint</Application>
  <PresentationFormat>On-screen Show (4:3)</PresentationFormat>
  <Paragraphs>202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Module</vt:lpstr>
      <vt:lpstr>Brachial Plexus</vt:lpstr>
      <vt:lpstr>Nerve supplying upper limb</vt:lpstr>
      <vt:lpstr>   Brachial Plexus:                          5Parts</vt:lpstr>
      <vt:lpstr>Slide 4</vt:lpstr>
      <vt:lpstr>Brachial Plexus: ROOTS 5</vt:lpstr>
      <vt:lpstr>Brachial Plexus: ROOTS 5</vt:lpstr>
      <vt:lpstr>Brachial Plexus: ROOTS 5</vt:lpstr>
      <vt:lpstr>Sympathetic innervation of limb</vt:lpstr>
      <vt:lpstr>Brachial Plexus: 3TRUNKS</vt:lpstr>
      <vt:lpstr>Brachial Plexus: 2 DIVISIONS</vt:lpstr>
      <vt:lpstr>Brachial Plexus: 3CORDS</vt:lpstr>
      <vt:lpstr>Brachial Plexus:  BRANCHES from ROOTS</vt:lpstr>
      <vt:lpstr>Brachial Plexus:  BRANCHES from TRUNK</vt:lpstr>
      <vt:lpstr>Brachial Plexus:  BRANCHES from Lateral cord </vt:lpstr>
      <vt:lpstr> Brachial Plexus:  BRANCHES from Medial Cord </vt:lpstr>
      <vt:lpstr>Brachial Plexus:  BRANCHES from PosteriorCord</vt:lpstr>
      <vt:lpstr>Brachial plexus and axillary artery</vt:lpstr>
      <vt:lpstr>Brachial Plexus Injuries</vt:lpstr>
      <vt:lpstr>Erb’s Paralysis</vt:lpstr>
      <vt:lpstr>Erb’s Paralysis: The Cause </vt:lpstr>
      <vt:lpstr>Erb’s Paralysis: Deformity- position of limb policeman’s tip or porter’s tip hand</vt:lpstr>
      <vt:lpstr>Klumpke’s paralysis</vt:lpstr>
      <vt:lpstr>Klumpke’s paralysis</vt:lpstr>
      <vt:lpstr>Injury to nerve to Serratus Anterior Nerve of Bell</vt:lpstr>
      <vt:lpstr>Slide 25</vt:lpstr>
      <vt:lpstr>1.</vt:lpstr>
      <vt:lpstr>2.</vt:lpstr>
      <vt:lpstr>3.</vt:lpstr>
      <vt:lpstr>4. </vt:lpstr>
      <vt:lpstr>5. Identify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Brachial Plexus</dc:title>
  <dc:creator>Devangi Singh</dc:creator>
  <cp:lastModifiedBy>Anita Rani</cp:lastModifiedBy>
  <cp:revision>26</cp:revision>
  <dcterms:created xsi:type="dcterms:W3CDTF">2006-08-16T00:00:00Z</dcterms:created>
  <dcterms:modified xsi:type="dcterms:W3CDTF">2016-10-24T05:16:21Z</dcterms:modified>
</cp:coreProperties>
</file>